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308" r:id="rId2"/>
    <p:sldId id="309" r:id="rId3"/>
    <p:sldId id="310" r:id="rId4"/>
    <p:sldId id="311" r:id="rId5"/>
    <p:sldId id="312" r:id="rId6"/>
    <p:sldId id="36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 id="394" r:id="rId68"/>
    <p:sldId id="342" r:id="rId69"/>
    <p:sldId id="343" r:id="rId70"/>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7.xml"/><Relationship Id="rId1" Type="http://schemas.openxmlformats.org/officeDocument/2006/relationships/slideLayout" Target="../slideLayouts/slideLayout1.xml"/><Relationship Id="rId5" Type="http://schemas.openxmlformats.org/officeDocument/2006/relationships/slide" Target="slide6.xml"/><Relationship Id="rId4" Type="http://schemas.openxmlformats.org/officeDocument/2006/relationships/slide" Target="slide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19971;&#65289;%20&#20013;&#22269;&#29305;&#33394;&#31038;&#20250;&#20027;&#20041;&#36827;&#20837;&#26032;&#26102;&#20195;.DOC"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554486" y="1484784"/>
            <a:ext cx="3275256"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a:t>
            </a:r>
            <a:r>
              <a:rPr lang="zh-CN" altLang="en-US" sz="6000" b="1" dirty="0" smtClean="0">
                <a:solidFill>
                  <a:schemeClr val="bg1"/>
                </a:solidFill>
                <a:latin typeface="方正细黑一简体" panose="03000509000000000000" pitchFamily="65" charset="-122"/>
                <a:ea typeface="方正细黑一简体" panose="03000509000000000000" pitchFamily="65" charset="-122"/>
              </a:rPr>
              <a:t>四</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课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552971" y="3158966"/>
            <a:ext cx="6276918" cy="2862322"/>
          </a:xfrm>
          <a:prstGeom prst="rect">
            <a:avLst/>
          </a:prstGeom>
        </p:spPr>
        <p:txBody>
          <a:bodyPr wrap="squar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只有坚持和发展中国特色社会主义才能实现中华民族伟大复兴</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40035583"/>
              </p:ext>
            </p:extLst>
          </p:nvPr>
        </p:nvGraphicFramePr>
        <p:xfrm>
          <a:off x="624979" y="620608"/>
          <a:ext cx="10801200" cy="5760720"/>
        </p:xfrm>
        <a:graphic>
          <a:graphicData uri="http://schemas.openxmlformats.org/drawingml/2006/table">
            <a:tbl>
              <a:tblPr/>
              <a:tblGrid>
                <a:gridCol w="10801200"/>
              </a:tblGrid>
              <a:tr h="156068">
                <a:tc>
                  <a:txBody>
                    <a:bodyPr/>
                    <a:lstStyle/>
                    <a:p>
                      <a:pPr algn="ctr">
                        <a:lnSpc>
                          <a:spcPct val="150000"/>
                        </a:lnSpc>
                        <a:spcAft>
                          <a:spcPts val="0"/>
                        </a:spcAft>
                        <a:tabLst>
                          <a:tab pos="5311140" algn="l"/>
                        </a:tabLst>
                      </a:pPr>
                      <a:r>
                        <a:rPr lang="zh-CN" sz="2800" b="1" kern="100" dirty="0">
                          <a:solidFill>
                            <a:srgbClr val="0000FF"/>
                          </a:solidFill>
                          <a:effectLst/>
                          <a:latin typeface="Times New Roman"/>
                          <a:ea typeface="方正细黑一简体"/>
                          <a:cs typeface="Times New Roman"/>
                        </a:rPr>
                        <a:t>本课地位与课标要求</a:t>
                      </a:r>
                      <a:endParaRPr lang="zh-CN" sz="2800" kern="100" dirty="0">
                        <a:effectLst/>
                        <a:latin typeface="宋体"/>
                        <a:cs typeface="Courier New"/>
                      </a:endParaRPr>
                    </a:p>
                  </a:txBody>
                  <a:tcPr marL="8361" marR="83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9894">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　　本课是全书的落脚点。本课从新时代我国发展新的历史方位和我国社会主要矛盾的变化出发，明确中华民族伟大复兴中国梦的本质和新时代中国特色社会主义发展的战略安排，阐明习近平新时代中国特色社会主义思想是回答时代之问的科学理论，是新时代中国共产党的思想旗帜，是国家政治生活和社会生活的根本指针，是当代中国马克思主义、二十一世纪马克思主义，是党和国家必须长期坚持的指导思想，引导学生学习习近平新时代中国特色社会主义思想，自觉承担新时代的社会责任和历史使命</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8361" marR="83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34812808"/>
              </p:ext>
            </p:extLst>
          </p:nvPr>
        </p:nvGraphicFramePr>
        <p:xfrm>
          <a:off x="841003" y="908720"/>
          <a:ext cx="10513167" cy="5328592"/>
        </p:xfrm>
        <a:graphic>
          <a:graphicData uri="http://schemas.openxmlformats.org/drawingml/2006/table">
            <a:tbl>
              <a:tblPr/>
              <a:tblGrid>
                <a:gridCol w="10513167"/>
              </a:tblGrid>
              <a:tr h="675829">
                <a:tc>
                  <a:txBody>
                    <a:bodyPr/>
                    <a:lstStyle/>
                    <a:p>
                      <a:pPr algn="ctr">
                        <a:lnSpc>
                          <a:spcPct val="150000"/>
                        </a:lnSpc>
                        <a:spcAft>
                          <a:spcPts val="0"/>
                        </a:spcAft>
                        <a:tabLst>
                          <a:tab pos="5311140" algn="l"/>
                        </a:tabLst>
                      </a:pPr>
                      <a:r>
                        <a:rPr lang="zh-CN" sz="2800" b="1" kern="100" dirty="0">
                          <a:solidFill>
                            <a:srgbClr val="0000FF"/>
                          </a:solidFill>
                          <a:effectLst/>
                          <a:latin typeface="Times New Roman"/>
                          <a:ea typeface="方正细黑一简体"/>
                          <a:cs typeface="Times New Roman"/>
                        </a:rPr>
                        <a:t>本课地位与课标要求</a:t>
                      </a:r>
                      <a:endParaRPr lang="zh-CN" sz="2800" kern="100" dirty="0">
                        <a:effectLst/>
                        <a:latin typeface="宋体"/>
                        <a:cs typeface="Courier New"/>
                      </a:endParaRPr>
                    </a:p>
                  </a:txBody>
                  <a:tcPr marL="8361" marR="83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5276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　　</a:t>
                      </a:r>
                      <a:r>
                        <a:rPr lang="en-US" sz="2800" b="1" kern="100" dirty="0" smtClean="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课标要求</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论证中国特色社会主义是当代中国发展的根本方向，坚定坚持和发展中国特色社会主义的自信</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阐明中国特色社会主义进入新时代，我们比历史上任何时期都更接近、更有信心和能力实现中华民族伟大复兴的目标，明确把爱国情、强国志、报国行自觉融入坚持和发展中国特色社会主义事业、建设社会主义现代化强国、实现中华民族伟大复兴的奋斗之中</a:t>
                      </a:r>
                      <a:endParaRPr lang="zh-CN" sz="2800" kern="100" dirty="0">
                        <a:effectLst/>
                        <a:latin typeface="宋体"/>
                        <a:cs typeface="Courier New"/>
                      </a:endParaRPr>
                    </a:p>
                  </a:txBody>
                  <a:tcPr marL="8361" marR="83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780515086"/>
              </p:ext>
            </p:extLst>
          </p:nvPr>
        </p:nvGraphicFramePr>
        <p:xfrm>
          <a:off x="985020" y="974884"/>
          <a:ext cx="10225136" cy="5120640"/>
        </p:xfrm>
        <a:graphic>
          <a:graphicData uri="http://schemas.openxmlformats.org/drawingml/2006/table">
            <a:tbl>
              <a:tblPr/>
              <a:tblGrid>
                <a:gridCol w="10225136"/>
              </a:tblGrid>
              <a:tr h="170791">
                <a:tc>
                  <a:txBody>
                    <a:bodyPr/>
                    <a:lstStyle/>
                    <a:p>
                      <a:pPr algn="ctr">
                        <a:lnSpc>
                          <a:spcPct val="150000"/>
                        </a:lnSpc>
                        <a:spcAft>
                          <a:spcPts val="0"/>
                        </a:spcAft>
                        <a:tabLst>
                          <a:tab pos="5311140" algn="l"/>
                        </a:tabLst>
                      </a:pPr>
                      <a:r>
                        <a:rPr lang="zh-CN" sz="2800" b="1" kern="100">
                          <a:solidFill>
                            <a:srgbClr val="0000FF"/>
                          </a:solidFill>
                          <a:effectLst/>
                          <a:latin typeface="Times New Roman"/>
                          <a:ea typeface="方正细黑一简体"/>
                          <a:cs typeface="Times New Roman"/>
                        </a:rPr>
                        <a:t>本课内容与知识逻辑</a:t>
                      </a:r>
                      <a:r>
                        <a:rPr lang="en-US" sz="2800" b="1" kern="100">
                          <a:solidFill>
                            <a:srgbClr val="0000FF"/>
                          </a:solidFill>
                          <a:effectLst/>
                          <a:latin typeface="Times New Roman"/>
                          <a:ea typeface="方正细黑一简体"/>
                          <a:cs typeface="Courier New"/>
                        </a:rPr>
                        <a:t> </a:t>
                      </a:r>
                      <a:endParaRPr lang="zh-CN" sz="2800" kern="100">
                        <a:effectLst/>
                        <a:latin typeface="宋体"/>
                        <a:cs typeface="Courier New"/>
                      </a:endParaRPr>
                    </a:p>
                  </a:txBody>
                  <a:tcPr marL="9150" marR="9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5171">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　　第一框讲述新时代的科学内涵和我国社会主要矛盾的变化，阐释新时代必须一以贯之地坚持和发展中国特色社会主义；第二框讲述了中国梦的本质、新时代新征程中国共产党的使命任务、新时代中国特色社会主义发展的战略安排；第三框讲述了习近平新时代中国特色社会主义思想创立的时代背景、核心内容和重要地位，阐述了习近平新时代中国特色社会主义思想是马克思主义中国化时代化最新成果，是党和国家必须长期坚持的指导思想</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9150" marR="9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441484329"/>
              </p:ext>
            </p:extLst>
          </p:nvPr>
        </p:nvGraphicFramePr>
        <p:xfrm>
          <a:off x="1129036" y="1258188"/>
          <a:ext cx="9937104" cy="4404966"/>
        </p:xfrm>
        <a:graphic>
          <a:graphicData uri="http://schemas.openxmlformats.org/drawingml/2006/table">
            <a:tbl>
              <a:tblPr/>
              <a:tblGrid>
                <a:gridCol w="9937104"/>
              </a:tblGrid>
              <a:tr h="489430">
                <a:tc>
                  <a:txBody>
                    <a:bodyPr/>
                    <a:lstStyle/>
                    <a:p>
                      <a:pPr algn="ctr">
                        <a:lnSpc>
                          <a:spcPct val="150000"/>
                        </a:lnSpc>
                        <a:spcAft>
                          <a:spcPts val="0"/>
                        </a:spcAft>
                        <a:tabLst>
                          <a:tab pos="5311140" algn="l"/>
                        </a:tabLst>
                      </a:pPr>
                      <a:r>
                        <a:rPr lang="zh-CN" sz="2800" b="1" kern="100" dirty="0">
                          <a:solidFill>
                            <a:srgbClr val="0000FF"/>
                          </a:solidFill>
                          <a:effectLst/>
                          <a:latin typeface="Times New Roman"/>
                          <a:ea typeface="方正细黑一简体"/>
                          <a:cs typeface="Times New Roman"/>
                        </a:rPr>
                        <a:t>本课内容与知识逻辑</a:t>
                      </a:r>
                      <a:r>
                        <a:rPr lang="en-US" sz="2800" b="1" kern="100" dirty="0">
                          <a:solidFill>
                            <a:srgbClr val="0000FF"/>
                          </a:solidFill>
                          <a:effectLst/>
                          <a:latin typeface="Times New Roman"/>
                          <a:ea typeface="方正细黑一简体"/>
                          <a:cs typeface="Courier New"/>
                        </a:rPr>
                        <a:t> </a:t>
                      </a:r>
                      <a:endParaRPr lang="zh-CN" sz="2800" kern="100" dirty="0">
                        <a:effectLst/>
                        <a:latin typeface="宋体"/>
                        <a:cs typeface="Courier New"/>
                      </a:endParaRPr>
                    </a:p>
                  </a:txBody>
                  <a:tcPr marL="9150" marR="9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4886">
                <a:tc>
                  <a:txBody>
                    <a:bodyPr/>
                    <a:lstStyle/>
                    <a:p>
                      <a:pPr algn="ctr">
                        <a:lnSpc>
                          <a:spcPct val="150000"/>
                        </a:lnSpc>
                        <a:spcAft>
                          <a:spcPts val="0"/>
                        </a:spcAft>
                        <a:tabLst>
                          <a:tab pos="5311140" algn="l"/>
                        </a:tabLst>
                      </a:pPr>
                      <a:r>
                        <a:rPr lang="en-US" sz="2800" b="1" kern="100" dirty="0" smtClean="0">
                          <a:solidFill>
                            <a:srgbClr val="7030A0"/>
                          </a:solidFill>
                          <a:effectLst/>
                          <a:latin typeface="Times New Roman"/>
                          <a:ea typeface="方正细黑一简体"/>
                          <a:cs typeface="Courier New"/>
                        </a:rPr>
                        <a:t>[</a:t>
                      </a:r>
                      <a:r>
                        <a:rPr lang="zh-CN" sz="2800" b="1" kern="100" dirty="0" smtClean="0">
                          <a:solidFill>
                            <a:srgbClr val="7030A0"/>
                          </a:solidFill>
                          <a:effectLst/>
                          <a:latin typeface="Times New Roman"/>
                          <a:ea typeface="方正细黑一简体"/>
                          <a:cs typeface="Times New Roman"/>
                        </a:rPr>
                        <a:t>知识逻</a:t>
                      </a:r>
                      <a:r>
                        <a:rPr lang="zh-CN" sz="2800" b="1" kern="100" dirty="0">
                          <a:solidFill>
                            <a:srgbClr val="7030A0"/>
                          </a:solidFill>
                          <a:effectLst/>
                          <a:latin typeface="Times New Roman"/>
                          <a:ea typeface="方正细黑一简体"/>
                          <a:cs typeface="Times New Roman"/>
                        </a:rPr>
                        <a:t>辑</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Times New Roman"/>
                          <a:ea typeface="方正细黑一简体"/>
                          <a:cs typeface="Times New Roman"/>
                        </a:rPr>
                        <a:t>新时代孕育新思想，新思想引领新征程，中国特色社会主义进入新时代，在习近平新时代中国特色社会主义思想的指引下，我国踏上了建设富强民主文明和谐美丽的社会主义现代化强国的新征程，努力实现中华民族伟大复兴</a:t>
                      </a:r>
                      <a:endParaRPr lang="zh-CN" sz="2800" kern="100" dirty="0">
                        <a:effectLst/>
                        <a:latin typeface="宋体"/>
                        <a:cs typeface="Courier New"/>
                      </a:endParaRPr>
                    </a:p>
                  </a:txBody>
                  <a:tcPr marL="9150" marR="9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489075" y="1511797"/>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46735"/>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sp>
        <p:nvSpPr>
          <p:cNvPr id="24" name="矩形 23">
            <a:hlinkClick r:id="rId2" action="ppaction://hlinksldjump"/>
          </p:cNvPr>
          <p:cNvSpPr/>
          <p:nvPr/>
        </p:nvSpPr>
        <p:spPr>
          <a:xfrm>
            <a:off x="4586784" y="2716631"/>
            <a:ext cx="5399235" cy="492443"/>
          </a:xfrm>
          <a:prstGeom prst="rect">
            <a:avLst/>
          </a:prstGeom>
        </p:spPr>
        <p:txBody>
          <a:bodyPr wrap="none">
            <a:spAutoFit/>
          </a:bodyPr>
          <a:lstStyle/>
          <a:p>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新时代的科学内涵</a:t>
            </a:r>
          </a:p>
        </p:txBody>
      </p:sp>
      <p:sp>
        <p:nvSpPr>
          <p:cNvPr id="25" name="矩形 24">
            <a:hlinkClick r:id="rId3" action="ppaction://hlinksldjump"/>
          </p:cNvPr>
          <p:cNvSpPr/>
          <p:nvPr/>
        </p:nvSpPr>
        <p:spPr>
          <a:xfrm>
            <a:off x="4229774" y="3940767"/>
            <a:ext cx="6404317" cy="492443"/>
          </a:xfrm>
          <a:prstGeom prst="rect">
            <a:avLst/>
          </a:prstGeom>
        </p:spPr>
        <p:txBody>
          <a:bodyPr wrap="none">
            <a:spAutoFit/>
          </a:bodyPr>
          <a:lstStyle/>
          <a:p>
            <a:pPr lvl="0" algn="ctr">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新时代我国社会主要矛盾</a:t>
            </a:r>
            <a:endParaRPr lang="zh-CN" altLang="zh-CN" sz="2600" kern="100" dirty="0">
              <a:solidFill>
                <a:schemeClr val="accent5">
                  <a:lumMod val="75000"/>
                </a:schemeClr>
              </a:solidFill>
              <a:latin typeface="方正细黑一简体" panose="03000509000000000000" pitchFamily="65" charset="-122"/>
              <a:ea typeface="方正细黑一简体" panose="03000509000000000000" pitchFamily="65" charset="-122"/>
              <a:cs typeface="Courier New"/>
            </a:endParaRPr>
          </a:p>
        </p:txBody>
      </p:sp>
      <p:sp>
        <p:nvSpPr>
          <p:cNvPr id="26" name="矩形 25">
            <a:hlinkClick r:id="rId4" action="ppaction://hlinksldjump"/>
          </p:cNvPr>
          <p:cNvSpPr/>
          <p:nvPr/>
        </p:nvSpPr>
        <p:spPr>
          <a:xfrm>
            <a:off x="3800379" y="4931835"/>
            <a:ext cx="7337768" cy="1229567"/>
          </a:xfrm>
          <a:prstGeom prst="rect">
            <a:avLst/>
          </a:prstGeom>
        </p:spPr>
        <p:txBody>
          <a:bodyPr wrap="square">
            <a:spAutoFit/>
          </a:bodyPr>
          <a:lstStyle/>
          <a:p>
            <a:pPr lvl="0">
              <a:lnSpc>
                <a:spcPct val="150000"/>
              </a:lnSpc>
            </a:pP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三</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新时代坚持和发展中国特色社</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会</a:t>
            </a:r>
            <a:endParaRPr lang="en-US" altLang="zh-CN"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endParaRPr>
          </a:p>
          <a:p>
            <a:pPr lvl="0">
              <a:lnSpc>
                <a:spcPct val="150000"/>
              </a:lnSpc>
            </a:pP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主</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义</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要一</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以贯之</a:t>
            </a:r>
          </a:p>
        </p:txBody>
      </p:sp>
      <p:sp>
        <p:nvSpPr>
          <p:cNvPr id="20" name="标题 1"/>
          <p:cNvSpPr txBox="1">
            <a:spLocks/>
          </p:cNvSpPr>
          <p:nvPr/>
        </p:nvSpPr>
        <p:spPr>
          <a:xfrm>
            <a:off x="10036344"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748312"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27" name="矩形 26">
            <a:hlinkClick r:id="rId5" action="ppaction://hlinksldjump"/>
          </p:cNvPr>
          <p:cNvSpPr/>
          <p:nvPr/>
        </p:nvSpPr>
        <p:spPr>
          <a:xfrm>
            <a:off x="2785219" y="539393"/>
            <a:ext cx="6752169" cy="553998"/>
          </a:xfrm>
          <a:prstGeom prst="rect">
            <a:avLst/>
          </a:prstGeom>
        </p:spPr>
        <p:txBody>
          <a:bodyPr wrap="none">
            <a:spAutoFit/>
          </a:bodyPr>
          <a:lstStyle/>
          <a:p>
            <a:r>
              <a:rPr lang="zh-CN" altLang="en-US" sz="3000" b="1" kern="100"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a:rPr>
              <a:t>第一框　中国特色社会主义进入新时代</a:t>
            </a:r>
            <a:endPar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endParaRPr>
          </a:p>
        </p:txBody>
      </p:sp>
      <p:cxnSp>
        <p:nvCxnSpPr>
          <p:cNvPr id="29" name="直接连接符 28"/>
          <p:cNvCxnSpPr/>
          <p:nvPr/>
        </p:nvCxnSpPr>
        <p:spPr>
          <a:xfrm>
            <a:off x="3937347" y="6165304"/>
            <a:ext cx="71287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937347" y="3219817"/>
            <a:ext cx="71287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937347" y="4505218"/>
            <a:ext cx="71287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新时代的科学内涵</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我国发展新的历史方位</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党的十八大以来，中国特色社会主义进入</a:t>
            </a:r>
            <a:r>
              <a:rPr lang="zh-CN" altLang="zh-CN" b="1" kern="100" dirty="0" smtClean="0">
                <a:latin typeface="Times New Roman"/>
                <a:ea typeface="方正细黑一简体"/>
                <a:cs typeface="Times New Roman"/>
              </a:rPr>
              <a:t>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这是我国发展新的历史方位。</a:t>
            </a:r>
            <a:endParaRPr lang="zh-CN" altLang="zh-CN" sz="1050" kern="100" dirty="0">
              <a:latin typeface="宋体"/>
              <a:cs typeface="Courier New"/>
            </a:endParaRPr>
          </a:p>
          <a:p>
            <a:endParaRPr lang="zh-CN" altLang="en-US" dirty="0"/>
          </a:p>
        </p:txBody>
      </p:sp>
      <p:sp>
        <p:nvSpPr>
          <p:cNvPr id="4" name="矩形 3"/>
          <p:cNvSpPr/>
          <p:nvPr/>
        </p:nvSpPr>
        <p:spPr>
          <a:xfrm>
            <a:off x="8116367" y="346391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新时代</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4462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中国特色社会主义进入新时代的科学内涵</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693180654"/>
              </p:ext>
            </p:extLst>
          </p:nvPr>
        </p:nvGraphicFramePr>
        <p:xfrm>
          <a:off x="696987" y="764704"/>
          <a:ext cx="10873208" cy="5924624"/>
        </p:xfrm>
        <a:graphic>
          <a:graphicData uri="http://schemas.openxmlformats.org/drawingml/2006/table">
            <a:tbl>
              <a:tblPr/>
              <a:tblGrid>
                <a:gridCol w="1559807"/>
                <a:gridCol w="9313401"/>
              </a:tblGrid>
              <a:tr h="534766">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角度</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内涵</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5523">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伟大事业</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smtClean="0">
                          <a:effectLst/>
                          <a:latin typeface="Times New Roman"/>
                          <a:ea typeface="方正细黑一简体"/>
                          <a:cs typeface="Times New Roman"/>
                        </a:rPr>
                        <a:t>是承前启后、继往开来、在新的历史条件下继续夺取</a:t>
                      </a:r>
                      <a:r>
                        <a:rPr lang="en-US" altLang="zh-CN" sz="2800" b="1" kern="100" dirty="0" smtClean="0">
                          <a:effectLst/>
                          <a:latin typeface="Times New Roman"/>
                          <a:ea typeface="方正细黑一简体"/>
                          <a:cs typeface="Times New Roman"/>
                        </a:rPr>
                        <a:t>_____</a:t>
                      </a:r>
                    </a:p>
                    <a:p>
                      <a:pPr algn="l">
                        <a:lnSpc>
                          <a:spcPct val="13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伟</a:t>
                      </a:r>
                      <a:r>
                        <a:rPr lang="zh-CN" sz="2800" b="1" kern="100" dirty="0">
                          <a:effectLst/>
                          <a:latin typeface="Times New Roman"/>
                          <a:ea typeface="方正细黑一简体"/>
                          <a:cs typeface="Times New Roman"/>
                        </a:rPr>
                        <a:t>大胜利的时代</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5523">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奋斗目标</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是决胜全面建成小康社会、进而全面建</a:t>
                      </a:r>
                      <a:r>
                        <a:rPr lang="zh-CN" sz="2800" b="1" kern="100" dirty="0" smtClean="0">
                          <a:effectLst/>
                          <a:latin typeface="Times New Roman"/>
                          <a:ea typeface="方正细黑一简体"/>
                          <a:cs typeface="Times New Roman"/>
                        </a:rPr>
                        <a:t>设</a:t>
                      </a:r>
                      <a:r>
                        <a:rPr lang="en-US" altLang="zh-CN" sz="2800" b="1" kern="100" dirty="0" smtClean="0">
                          <a:effectLst/>
                          <a:latin typeface="Times New Roman"/>
                          <a:ea typeface="方正细黑一简体"/>
                          <a:cs typeface="Times New Roman"/>
                        </a:rPr>
                        <a:t>_______________</a:t>
                      </a:r>
                    </a:p>
                    <a:p>
                      <a:pPr algn="l">
                        <a:lnSpc>
                          <a:spcPct val="13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时代</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5523">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人民期待</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是全国各族人民团结奋斗、不断创造美好生活、逐步实现全体人</a:t>
                      </a:r>
                      <a:r>
                        <a:rPr lang="zh-CN" sz="2800" b="1" kern="100" dirty="0" smtClean="0">
                          <a:effectLst/>
                          <a:latin typeface="Times New Roman"/>
                          <a:ea typeface="方正细黑一简体"/>
                          <a:cs typeface="Times New Roman"/>
                        </a:rPr>
                        <a:t>民</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时代</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5523">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历史使命</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是全体中华儿女</a:t>
                      </a:r>
                      <a:r>
                        <a:rPr lang="zh-CN" sz="2800" b="1" kern="100" dirty="0">
                          <a:effectLst/>
                          <a:latin typeface="宋体"/>
                          <a:cs typeface="宋体"/>
                        </a:rPr>
                        <a:t>勠</a:t>
                      </a:r>
                      <a:r>
                        <a:rPr lang="zh-CN" sz="2800" b="1" kern="100" dirty="0">
                          <a:effectLst/>
                          <a:latin typeface="宋体"/>
                          <a:ea typeface="方正细黑一简体"/>
                          <a:cs typeface="方正细黑一简体"/>
                        </a:rPr>
                        <a:t>力同心、奋力实现中华民族伟大复</a:t>
                      </a:r>
                      <a:r>
                        <a:rPr lang="zh-CN" sz="2800" b="1" kern="100" dirty="0" smtClean="0">
                          <a:effectLst/>
                          <a:latin typeface="宋体"/>
                          <a:ea typeface="方正细黑一简体"/>
                          <a:cs typeface="方正细黑一简体"/>
                        </a:rPr>
                        <a:t>兴</a:t>
                      </a:r>
                      <a:endParaRPr lang="en-US" altLang="zh-CN" sz="2800" b="1" kern="100" dirty="0" smtClean="0">
                        <a:effectLst/>
                        <a:latin typeface="宋体"/>
                        <a:ea typeface="方正细黑一简体"/>
                        <a:cs typeface="方正细黑一简体"/>
                      </a:endParaRPr>
                    </a:p>
                    <a:p>
                      <a:pPr algn="l">
                        <a:lnSpc>
                          <a:spcPct val="130000"/>
                        </a:lnSpc>
                        <a:spcAft>
                          <a:spcPts val="0"/>
                        </a:spcAft>
                        <a:tabLst>
                          <a:tab pos="5311140" algn="l"/>
                        </a:tabLst>
                      </a:pPr>
                      <a:r>
                        <a:rPr lang="en-US" altLang="zh-CN" sz="2800" b="1" u="sng" kern="100" dirty="0" smtClean="0">
                          <a:effectLst/>
                          <a:latin typeface="宋体"/>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时代</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7796">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国际地位</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是我国不断为人类作出更</a:t>
                      </a:r>
                      <a:r>
                        <a:rPr lang="zh-CN" sz="2800" b="1" kern="100" dirty="0" smtClean="0">
                          <a:effectLst/>
                          <a:latin typeface="Times New Roman"/>
                          <a:ea typeface="方正细黑一简体"/>
                          <a:cs typeface="Times New Roman"/>
                        </a:rPr>
                        <a:t>大</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时代</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466084" y="13407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a:t>
            </a:r>
            <a:r>
              <a:rPr lang="zh-CN" altLang="zh-CN" sz="2800" b="1" kern="100" dirty="0" smtClean="0">
                <a:solidFill>
                  <a:srgbClr val="FF0000"/>
                </a:solidFill>
                <a:latin typeface="Times New Roman"/>
                <a:ea typeface="方正细黑一简体"/>
                <a:cs typeface="Times New Roman"/>
              </a:rPr>
              <a:t>国</a:t>
            </a:r>
            <a:endParaRPr lang="zh-CN" altLang="en-US" dirty="0"/>
          </a:p>
        </p:txBody>
      </p:sp>
      <p:sp>
        <p:nvSpPr>
          <p:cNvPr id="6" name="矩形 5"/>
          <p:cNvSpPr/>
          <p:nvPr/>
        </p:nvSpPr>
        <p:spPr>
          <a:xfrm>
            <a:off x="2281163" y="191683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特色社会主义</a:t>
            </a:r>
            <a:endParaRPr lang="zh-CN" altLang="en-US" sz="2800" dirty="0"/>
          </a:p>
        </p:txBody>
      </p:sp>
      <p:sp>
        <p:nvSpPr>
          <p:cNvPr id="7" name="矩形 6"/>
          <p:cNvSpPr/>
          <p:nvPr/>
        </p:nvSpPr>
        <p:spPr>
          <a:xfrm>
            <a:off x="8744601" y="2457875"/>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社会主义现代</a:t>
            </a:r>
            <a:r>
              <a:rPr lang="zh-CN" altLang="zh-CN" sz="2800" b="1" kern="100" dirty="0" smtClean="0">
                <a:solidFill>
                  <a:srgbClr val="FF0000"/>
                </a:solidFill>
                <a:latin typeface="Times New Roman"/>
                <a:ea typeface="方正细黑一简体"/>
                <a:cs typeface="Times New Roman"/>
              </a:rPr>
              <a:t>化</a:t>
            </a:r>
            <a:endParaRPr lang="zh-CN" altLang="en-US" sz="2800" dirty="0"/>
          </a:p>
        </p:txBody>
      </p:sp>
      <p:sp>
        <p:nvSpPr>
          <p:cNvPr id="8" name="矩形 7"/>
          <p:cNvSpPr/>
          <p:nvPr/>
        </p:nvSpPr>
        <p:spPr>
          <a:xfrm>
            <a:off x="2209155" y="306896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强国</a:t>
            </a:r>
            <a:endParaRPr lang="zh-CN" altLang="en-US" sz="2800" dirty="0"/>
          </a:p>
        </p:txBody>
      </p:sp>
      <p:sp>
        <p:nvSpPr>
          <p:cNvPr id="9" name="矩形 8"/>
          <p:cNvSpPr/>
          <p:nvPr/>
        </p:nvSpPr>
        <p:spPr>
          <a:xfrm>
            <a:off x="3750138" y="418399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共同富裕</a:t>
            </a:r>
            <a:endParaRPr lang="zh-CN" altLang="en-US" sz="2800" dirty="0"/>
          </a:p>
        </p:txBody>
      </p:sp>
      <p:sp>
        <p:nvSpPr>
          <p:cNvPr id="10" name="矩形 9"/>
          <p:cNvSpPr/>
          <p:nvPr/>
        </p:nvSpPr>
        <p:spPr>
          <a:xfrm>
            <a:off x="2209155" y="528204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中国梦</a:t>
            </a:r>
            <a:endParaRPr lang="zh-CN" altLang="en-US" sz="2800" dirty="0"/>
          </a:p>
        </p:txBody>
      </p:sp>
      <p:sp>
        <p:nvSpPr>
          <p:cNvPr id="11" name="矩形 10"/>
          <p:cNvSpPr/>
          <p:nvPr/>
        </p:nvSpPr>
        <p:spPr>
          <a:xfrm>
            <a:off x="8041803" y="602128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贡献</a:t>
            </a:r>
            <a:endParaRPr lang="zh-CN" altLang="en-US" sz="2800"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1663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中国特色社会主义进入新时代的意义</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410752310"/>
              </p:ext>
            </p:extLst>
          </p:nvPr>
        </p:nvGraphicFramePr>
        <p:xfrm>
          <a:off x="552971" y="908640"/>
          <a:ext cx="11187066" cy="5760720"/>
        </p:xfrm>
        <a:graphic>
          <a:graphicData uri="http://schemas.openxmlformats.org/drawingml/2006/table">
            <a:tbl>
              <a:tblPr/>
              <a:tblGrid>
                <a:gridCol w="1059501"/>
                <a:gridCol w="10127565"/>
              </a:tblGrid>
              <a:tr h="47641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角度</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104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国家民族</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意味着近代以来久经磨难的中华民族迎来了从站起来、富起来</a:t>
                      </a:r>
                      <a:r>
                        <a:rPr lang="zh-CN" sz="2800" b="1" kern="100" dirty="0" smtClean="0">
                          <a:effectLst/>
                          <a:latin typeface="Times New Roman"/>
                          <a:ea typeface="方正细黑一简体"/>
                          <a:cs typeface="Times New Roman"/>
                        </a:rPr>
                        <a:t>到</a:t>
                      </a:r>
                      <a:r>
                        <a:rPr lang="en-US" altLang="zh-CN" sz="2800" b="1" u="sng" kern="100" dirty="0" smtClean="0">
                          <a:effectLst/>
                          <a:latin typeface="Times New Roman"/>
                          <a:ea typeface="方正细黑一简体"/>
                          <a:cs typeface="Times New Roman"/>
                        </a:rPr>
                        <a:t>      </a:t>
                      </a:r>
                      <a:r>
                        <a:rPr lang="en-US" altLang="zh-CN" sz="2800" b="1" u="none" kern="100" dirty="0" smtClean="0">
                          <a:effectLst/>
                          <a:latin typeface="Times New Roman"/>
                          <a:ea typeface="方正细黑一简体"/>
                          <a:cs typeface="Times New Roman"/>
                        </a:rPr>
                        <a:t>_______</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伟大飞跃，迎来了实现中华民</a:t>
                      </a:r>
                      <a:r>
                        <a:rPr lang="zh-CN" sz="2800" b="1" kern="100" dirty="0" smtClean="0">
                          <a:effectLst/>
                          <a:latin typeface="Times New Roman"/>
                          <a:ea typeface="方正细黑一简体"/>
                          <a:cs typeface="Times New Roman"/>
                        </a:rPr>
                        <a:t>族</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光明前景</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2834">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社会主义</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意味</a:t>
                      </a:r>
                      <a:r>
                        <a:rPr lang="zh-CN" sz="2800" b="1" kern="100" dirty="0" smtClean="0">
                          <a:effectLst/>
                          <a:latin typeface="Times New Roman"/>
                          <a:ea typeface="方正细黑一简体"/>
                          <a:cs typeface="Times New Roman"/>
                        </a:rPr>
                        <a:t>着</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在</a:t>
                      </a:r>
                      <a:r>
                        <a:rPr lang="zh-CN" sz="2800" b="1" kern="100" dirty="0">
                          <a:effectLst/>
                          <a:latin typeface="Times New Roman"/>
                          <a:ea typeface="方正细黑一简体"/>
                          <a:cs typeface="Times New Roman"/>
                        </a:rPr>
                        <a:t>二十一世纪的中国焕发出强大生机活力，在世界上高高举起</a:t>
                      </a:r>
                      <a:r>
                        <a:rPr lang="zh-CN" sz="2800" b="1" kern="100" dirty="0" smtClean="0">
                          <a:effectLst/>
                          <a:latin typeface="Times New Roman"/>
                          <a:ea typeface="方正细黑一简体"/>
                          <a:cs typeface="Times New Roman"/>
                        </a:rPr>
                        <a:t>了</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伟</a:t>
                      </a:r>
                      <a:r>
                        <a:rPr lang="zh-CN" sz="2800" b="1" kern="100" dirty="0">
                          <a:effectLst/>
                          <a:latin typeface="Times New Roman"/>
                          <a:ea typeface="方正细黑一简体"/>
                          <a:cs typeface="Times New Roman"/>
                        </a:rPr>
                        <a:t>大旗帜</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66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世界发展</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意味着中国特色社会主义道路、理论、制度、文化不断发展，拓展了发展中国家走</a:t>
                      </a:r>
                      <a:r>
                        <a:rPr lang="zh-CN" sz="2800" b="1" kern="100" dirty="0" smtClean="0">
                          <a:effectLst/>
                          <a:latin typeface="Times New Roman"/>
                          <a:ea typeface="方正细黑一简体"/>
                          <a:cs typeface="Times New Roman"/>
                        </a:rPr>
                        <a:t>向</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途径，给世界上那些既希望加快发展又希望保</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国家和民族提供了全新选择，为解决人类问题贡献</a:t>
                      </a:r>
                      <a:r>
                        <a:rPr lang="zh-CN" sz="2800" b="1" kern="100" dirty="0" smtClean="0">
                          <a:effectLst/>
                          <a:latin typeface="Times New Roman"/>
                          <a:ea typeface="方正细黑一简体"/>
                          <a:cs typeface="Times New Roman"/>
                        </a:rPr>
                        <a:t>了</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中国方案</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590534" y="227687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强起来</a:t>
            </a:r>
            <a:endParaRPr lang="zh-CN" altLang="en-US" sz="2800" dirty="0"/>
          </a:p>
        </p:txBody>
      </p:sp>
      <p:sp>
        <p:nvSpPr>
          <p:cNvPr id="6" name="矩形 5"/>
          <p:cNvSpPr/>
          <p:nvPr/>
        </p:nvSpPr>
        <p:spPr>
          <a:xfrm>
            <a:off x="8176854" y="231178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伟大复兴</a:t>
            </a:r>
            <a:endParaRPr lang="zh-CN" altLang="en-US" sz="2800" dirty="0"/>
          </a:p>
        </p:txBody>
      </p:sp>
      <p:sp>
        <p:nvSpPr>
          <p:cNvPr id="7" name="矩形 6"/>
          <p:cNvSpPr/>
          <p:nvPr/>
        </p:nvSpPr>
        <p:spPr>
          <a:xfrm>
            <a:off x="2713211" y="292238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科学社会主义</a:t>
            </a:r>
            <a:endParaRPr lang="zh-CN" altLang="en-US" sz="2800" dirty="0"/>
          </a:p>
        </p:txBody>
      </p:sp>
      <p:sp>
        <p:nvSpPr>
          <p:cNvPr id="8" name="矩形 7"/>
          <p:cNvSpPr/>
          <p:nvPr/>
        </p:nvSpPr>
        <p:spPr>
          <a:xfrm>
            <a:off x="4801443" y="3573016"/>
            <a:ext cx="3070071"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中国特色社会主义</a:t>
            </a:r>
            <a:endParaRPr lang="zh-CN" altLang="en-US" sz="2800" dirty="0"/>
          </a:p>
        </p:txBody>
      </p:sp>
      <p:sp>
        <p:nvSpPr>
          <p:cNvPr id="9" name="矩形 8"/>
          <p:cNvSpPr/>
          <p:nvPr/>
        </p:nvSpPr>
        <p:spPr>
          <a:xfrm>
            <a:off x="4801443" y="486916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现代化</a:t>
            </a:r>
            <a:endParaRPr lang="zh-CN" altLang="en-US" sz="2800" dirty="0"/>
          </a:p>
        </p:txBody>
      </p:sp>
      <p:sp>
        <p:nvSpPr>
          <p:cNvPr id="10" name="矩形 9"/>
          <p:cNvSpPr/>
          <p:nvPr/>
        </p:nvSpPr>
        <p:spPr>
          <a:xfrm>
            <a:off x="4114633" y="544522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自身独立性</a:t>
            </a:r>
            <a:endParaRPr lang="zh-CN" altLang="en-US" sz="2800" dirty="0"/>
          </a:p>
        </p:txBody>
      </p:sp>
      <p:sp>
        <p:nvSpPr>
          <p:cNvPr id="11" name="矩形 10"/>
          <p:cNvSpPr/>
          <p:nvPr/>
        </p:nvSpPr>
        <p:spPr>
          <a:xfrm>
            <a:off x="4776180" y="611924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中国智慧</a:t>
            </a:r>
            <a:endParaRPr lang="zh-CN" altLang="en-US" sz="2800"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606079"/>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我们强调中国智慧、中国方案的世界意义，并不是要把中国道路、中国方案强加于人。中国共产党历来主张尊重各个国家自主选择不同社会制度和发展道路的权利。中国深化了对共产党执政规律、社会主义建设规律、人类社会发展规律的认识并取得宝贵实践经验。我们不能盛宴独享，而是可以回应不少发展中国家的呼吁请求，把宝贵经验拿出来公开分享，提供思路与方法启迪，给世界上那些既希望加快发展又希望保持自身独立性的国家和民族提供全新选择</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Autofit/>
          </a:bodyPr>
          <a:lstStyle/>
          <a:p>
            <a:pPr indent="0" algn="just">
              <a:lnSpc>
                <a:spcPct val="135000"/>
              </a:lnSpc>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经过长期努力，中国特色社会主义进入了新时期，这是我国发展新的历史方位。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党的十八大以来，中国特色社会主义进入新时代，这是我国发展新的历史方位。</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中国特色社会主义进入新时代，意味着中华民族迎来了实现独立和解放的光明前景。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中国特色社会主义进入新时代，意味着迎来了实现中华民族伟大复兴的光明前景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1320476" cy="6254152"/>
          </a:xfrm>
        </p:spPr>
        <p:txBody>
          <a:bodyPr>
            <a:no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中国特色社会主义进入新时代，要求实现全体人民的同步富裕。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中国特色社会主义进入新时代，要逐步实现全体人民的共同富裕。</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中国特色社会主义进入新时代，标志着中华民族从此实现了强起来的伟大梦想。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中国特色社会主义进入新时代，意味着中华民族迎来了从站起来、富起来到强起来的伟大飞跃。</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新时代是我国不断为人类作出巨大贡献的时代。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新时代是我国不断为人类作出更大贡献的时代</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2529" y="620688"/>
            <a:ext cx="10975658" cy="5534072"/>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党的十八大以来，我国经济实力实现历史性跃升。国内生产总值稳居世界第二位；基础研究和原始创新不断加强，一些关键核心技术实现突破，战略性新兴产业发展壮大，载人航天、探月探火、深海深地探测、超级计算机、卫星导航、量子信息、核电技术、新能源技术、大飞机制造、生物医药等取得重大成果，进入创新型国家行列。中国特色社会主义事业取得了辉煌成就。中国特色社会主义进入新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意味着中华民族迎来了从站起来、富起来到强起来的伟大飞跃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意味着科学社会主义在二十一世纪的中国焕发出强大生机活力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为发展中国家走向社会主义现代化拓宽了途径和提供了全新选择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表明我国成为世界强国，以更加昂扬的姿态屹立于世界民族之林</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中国特色社会主义进入新时代，意味着中华民族迎来了从站起来、富起来到强起来的伟大飞跃，意味着科学社会主义在二十一世纪的中国焕发出强大生机活力，</a:t>
            </a:r>
            <a:r>
              <a:rPr lang="zh-CN" altLang="zh-CN" b="1" kern="100" dirty="0">
                <a:latin typeface="宋体"/>
                <a:cs typeface="宋体"/>
              </a:rPr>
              <a:t>①②</a:t>
            </a:r>
            <a:r>
              <a:rPr lang="zh-CN" altLang="zh-CN" b="1" kern="100" dirty="0">
                <a:latin typeface="Times New Roman"/>
                <a:ea typeface="方正细黑一简体"/>
                <a:cs typeface="Times New Roman"/>
              </a:rPr>
              <a:t>正确。为发展中国家走向现代化拓宽了途径和提供了全新选择，不一定是走向社会主义现代化，</a:t>
            </a:r>
            <a:r>
              <a:rPr lang="zh-CN" altLang="zh-CN" b="1" kern="100" dirty="0">
                <a:latin typeface="宋体"/>
                <a:cs typeface="宋体"/>
              </a:rPr>
              <a:t>③</a:t>
            </a:r>
            <a:r>
              <a:rPr lang="zh-CN" altLang="zh-CN" b="1" kern="100" dirty="0">
                <a:latin typeface="Times New Roman"/>
                <a:ea typeface="方正细黑一简体"/>
                <a:cs typeface="Times New Roman"/>
              </a:rPr>
              <a:t>错误。我国在本世纪中叶，建成富强民主文明和谐美丽的社会主义现代化强国，</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P43</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专家点评</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时代的发展有一个从量变到质变的过程。回顾党领导人民的奋斗历程，革命也好，建设也好，改革也好，都经历了从量的积累到质的飞跃的不同发展阶段。坚持和发展中国特色社会主义，必须把握时代特点、直面时代课题，在体现时代性、把握规律性、富有创造性中不断展现蓬勃的生机活力。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中国特色社会主义进入新时代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理解不正确的是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68997" y="1135287"/>
            <a:ext cx="10657182" cy="4525963"/>
          </a:xfrm>
        </p:spPr>
        <p:txBody>
          <a:bodyPr/>
          <a:lstStyle/>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．这是我们党在科学把握世情国情党情深刻变化的基础上作出的重大战略考量</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．进一步彰显了中国共产党与时代共同进步的先进性本色</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．体现了彻底把握历史规律和历史趋势的高度自觉和高度自信</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．是新中国成立以来特别是改革开放以来我国社会发展进步的必然结果</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特色社会主义进入新时代，这是我们党在科学把握世情国情党情深刻变化的基础上作出的重大战略考量，进一步彰显了中国共产党与时代共同进步的先进性本色，体现了把握历史规律和历史趋势的高度自觉和高度自信，是新中国成立以来特别是改革开放以来我国社会发展进步的必然结果，</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错误但符合题意。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情境思考题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党的十八大以来，中国特色社会主义进入了新时代，这是我国发展新的历史方位。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这一宣示，概括了中华民族的伟大飞跃，坚定了中国共产党的时代使命。这一宣示，明确了旗帜，预示了未来。</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习近平总书记指出，中国特色社会主义进入新时代，在中华人民共和国发展史上、中华民族发展史上具有重大意义，在世界社会主义发展史上、人类社会发展史上也具有重大意义。全党要坚定信心、奋发有为，让中国特色社会主义展现出更加强大的生命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latin typeface="Times New Roman"/>
                <a:ea typeface="方正细黑一简体"/>
                <a:cs typeface="Times New Roman"/>
              </a:rPr>
              <a:t>结合材料，分析中国特色社会主义进入新时代的意义。</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结合材料，分别从在中华人民共和国发展史上、中华民族发展史上具有重大意义，在世界社会主义发展史上具有重大意义，在人类社会发展史上具有重大意义等角度分析回答。</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703241"/>
            <a:ext cx="10975658" cy="5462063"/>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Times New Roman"/>
                <a:ea typeface="方正细黑一简体"/>
                <a:cs typeface="Times New Roman"/>
              </a:rPr>
              <a:t>中国特色社会主义进入新时代，意味着近代以来久经磨难的中华民族迎来了从站起来、富起来到强起来的伟大飞跃，迎来了实现中华民族伟大复兴的光明前景；意味着科学社会主义在二十一世纪的中国焕发出强大生机活力，在世界上高高举起了中国特色社会主义伟大旗帜；意味着中国特色社会主义道路、理论、制度、文化不断发展，拓展了发展中国家走向现代化的途径，给世界上那些既希望加快发展又希望保持自身独立性的国家和民族提供了全新选择，为解决人类问题贡献了中国智慧和中国方案。</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16632"/>
            <a:ext cx="10975658" cy="4525963"/>
          </a:xfrm>
        </p:spPr>
        <p:txBody>
          <a:bodyPr/>
          <a:lstStyle/>
          <a:p>
            <a:pPr indent="713740" algn="ctr">
              <a:tabLst>
                <a:tab pos="5311140" algn="l"/>
              </a:tabLst>
            </a:pPr>
            <a:r>
              <a:rPr lang="zh-CN" altLang="zh-CN" b="1" kern="100" dirty="0">
                <a:solidFill>
                  <a:srgbClr val="E36C0A"/>
                </a:solidFill>
                <a:latin typeface="Times New Roman"/>
                <a:ea typeface="方正细黑一简体"/>
                <a:cs typeface="Times New Roman"/>
              </a:rPr>
              <a:t>目题逐解</a:t>
            </a:r>
            <a:r>
              <a:rPr lang="en-US" altLang="zh-CN" b="1" kern="100" dirty="0">
                <a:solidFill>
                  <a:srgbClr val="E36C0A"/>
                </a:solidFill>
                <a:latin typeface="Times New Roman"/>
                <a:ea typeface="方正细黑一简体"/>
                <a:cs typeface="Courier New"/>
              </a:rPr>
              <a:t>(</a:t>
            </a:r>
            <a:r>
              <a:rPr lang="zh-CN" altLang="zh-CN" b="1" kern="100" dirty="0">
                <a:solidFill>
                  <a:srgbClr val="E36C0A"/>
                </a:solidFill>
                <a:latin typeface="Times New Roman"/>
                <a:ea typeface="方正细黑一简体"/>
                <a:cs typeface="Times New Roman"/>
              </a:rPr>
              <a:t>二</a:t>
            </a:r>
            <a:r>
              <a:rPr lang="en-US" altLang="zh-CN" b="1" kern="100" dirty="0">
                <a:solidFill>
                  <a:srgbClr val="E36C0A"/>
                </a:solidFill>
                <a:latin typeface="Times New Roman"/>
                <a:ea typeface="方正细黑一简体"/>
                <a:cs typeface="Courier New"/>
              </a:rPr>
              <a:t>)——</a:t>
            </a:r>
            <a:r>
              <a:rPr lang="zh-CN" altLang="zh-CN" b="1" kern="100" dirty="0">
                <a:solidFill>
                  <a:srgbClr val="E36C0A"/>
                </a:solidFill>
                <a:latin typeface="Times New Roman"/>
                <a:ea typeface="方正细黑一简体"/>
                <a:cs typeface="Times New Roman"/>
              </a:rPr>
              <a:t>新时代我国社会主要矛盾</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新时代我国社会主要矛盾的转化</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688641418"/>
              </p:ext>
            </p:extLst>
          </p:nvPr>
        </p:nvGraphicFramePr>
        <p:xfrm>
          <a:off x="1129035" y="2348880"/>
          <a:ext cx="10369152" cy="4205064"/>
        </p:xfrm>
        <a:graphic>
          <a:graphicData uri="http://schemas.openxmlformats.org/drawingml/2006/table">
            <a:tbl>
              <a:tblPr/>
              <a:tblGrid>
                <a:gridCol w="648072"/>
                <a:gridCol w="9721080"/>
              </a:tblGrid>
              <a:tr h="420506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时代背景</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改革开放以来，我们党团结带领全国各族人民不懈奋斗，稳定解决了十几亿人的温饱问题，人</a:t>
                      </a:r>
                      <a:r>
                        <a:rPr lang="zh-CN" sz="2800" b="1" kern="100" dirty="0" smtClean="0">
                          <a:effectLst/>
                          <a:latin typeface="Times New Roman"/>
                          <a:ea typeface="方正细黑一简体"/>
                          <a:cs typeface="Times New Roman"/>
                        </a:rPr>
                        <a:t>民</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需</a:t>
                      </a:r>
                      <a:r>
                        <a:rPr lang="zh-CN" sz="2800" b="1" kern="100" dirty="0">
                          <a:effectLst/>
                          <a:latin typeface="Times New Roman"/>
                          <a:ea typeface="方正细黑一简体"/>
                          <a:cs typeface="Times New Roman"/>
                        </a:rPr>
                        <a:t>要日益广泛，社</a:t>
                      </a:r>
                      <a:r>
                        <a:rPr lang="zh-CN" sz="2800" b="1" kern="100" dirty="0" smtClean="0">
                          <a:effectLst/>
                          <a:latin typeface="Times New Roman"/>
                          <a:ea typeface="方正细黑一简体"/>
                          <a:cs typeface="Times New Roman"/>
                        </a:rPr>
                        <a:t>会</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水</a:t>
                      </a:r>
                      <a:r>
                        <a:rPr lang="zh-CN" sz="2800" b="1" kern="100" dirty="0">
                          <a:effectLst/>
                          <a:latin typeface="Times New Roman"/>
                          <a:ea typeface="方正细黑一简体"/>
                          <a:cs typeface="Times New Roman"/>
                        </a:rPr>
                        <a:t>平总体上显著提高，社会生产能力在很多方面进入世界前列。</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发展</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成为满足人民日益增长的美好生活需要的主要制约因素</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537747" y="328498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美好生活</a:t>
            </a:r>
            <a:endParaRPr lang="zh-CN" altLang="en-US" sz="2800" dirty="0"/>
          </a:p>
        </p:txBody>
      </p:sp>
      <p:sp>
        <p:nvSpPr>
          <p:cNvPr id="6" name="矩形 5"/>
          <p:cNvSpPr/>
          <p:nvPr/>
        </p:nvSpPr>
        <p:spPr>
          <a:xfrm>
            <a:off x="2542300" y="3924091"/>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生产力</a:t>
            </a:r>
            <a:endParaRPr lang="zh-CN" altLang="en-US" sz="2800" dirty="0"/>
          </a:p>
        </p:txBody>
      </p:sp>
      <p:sp>
        <p:nvSpPr>
          <p:cNvPr id="7" name="矩形 6"/>
          <p:cNvSpPr/>
          <p:nvPr/>
        </p:nvSpPr>
        <p:spPr>
          <a:xfrm>
            <a:off x="3199337" y="5192106"/>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不平衡不充分</a:t>
            </a:r>
            <a:endParaRPr lang="zh-CN" altLang="en-US" sz="2800"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350883509"/>
              </p:ext>
            </p:extLst>
          </p:nvPr>
        </p:nvGraphicFramePr>
        <p:xfrm>
          <a:off x="1273051" y="2330662"/>
          <a:ext cx="9793088" cy="2077913"/>
        </p:xfrm>
        <a:graphic>
          <a:graphicData uri="http://schemas.openxmlformats.org/drawingml/2006/table">
            <a:tbl>
              <a:tblPr/>
              <a:tblGrid>
                <a:gridCol w="928617"/>
                <a:gridCol w="8864471"/>
              </a:tblGrid>
              <a:tr h="207791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主要矛盾</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中国特色社会主义进入新时代，我国社会主要矛盾已经转化为人民日益增长</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需</a:t>
                      </a:r>
                      <a:r>
                        <a:rPr lang="zh-CN" sz="2800" b="1" kern="100" dirty="0">
                          <a:effectLst/>
                          <a:latin typeface="Times New Roman"/>
                          <a:ea typeface="方正细黑一简体"/>
                          <a:cs typeface="Times New Roman"/>
                        </a:rPr>
                        <a:t>要</a:t>
                      </a:r>
                      <a:r>
                        <a:rPr lang="zh-CN" sz="2800" b="1" kern="100" dirty="0" smtClean="0">
                          <a:effectLst/>
                          <a:latin typeface="Times New Roman"/>
                          <a:ea typeface="方正细黑一简体"/>
                          <a:cs typeface="Times New Roman"/>
                        </a:rPr>
                        <a:t>和</a:t>
                      </a:r>
                      <a:r>
                        <a:rPr lang="en-US" altLang="zh-CN" sz="2800" b="1" kern="100" dirty="0" smtClean="0">
                          <a:effectLst/>
                          <a:latin typeface="Times New Roman"/>
                          <a:ea typeface="方正细黑一简体"/>
                          <a:cs typeface="Times New Roman"/>
                        </a:rPr>
                        <a:t>_____________</a:t>
                      </a:r>
                    </a:p>
                    <a:p>
                      <a:pPr algn="l">
                        <a:lnSpc>
                          <a:spcPct val="150000"/>
                        </a:lnSpc>
                        <a:spcAft>
                          <a:spcPts val="0"/>
                        </a:spcAft>
                        <a:tabLst>
                          <a:tab pos="5311140" algn="l"/>
                        </a:tabLst>
                      </a:pP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发展之间的矛</a:t>
                      </a:r>
                      <a:r>
                        <a:rPr lang="zh-CN" sz="2800" b="1" kern="100" dirty="0" smtClean="0">
                          <a:effectLst/>
                          <a:latin typeface="Times New Roman"/>
                          <a:ea typeface="方正细黑一简体"/>
                          <a:cs typeface="Times New Roman"/>
                        </a:rPr>
                        <a:t>盾</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777107" y="162880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4" name="矩形 3"/>
          <p:cNvSpPr/>
          <p:nvPr/>
        </p:nvSpPr>
        <p:spPr>
          <a:xfrm>
            <a:off x="5838370" y="314096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美好生活</a:t>
            </a:r>
            <a:endParaRPr lang="zh-CN" altLang="en-US" sz="2800" dirty="0"/>
          </a:p>
        </p:txBody>
      </p:sp>
      <p:sp>
        <p:nvSpPr>
          <p:cNvPr id="6" name="矩形 5"/>
          <p:cNvSpPr/>
          <p:nvPr/>
        </p:nvSpPr>
        <p:spPr>
          <a:xfrm>
            <a:off x="8545859" y="312180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不平衡不充分</a:t>
            </a:r>
            <a:endParaRPr lang="zh-CN" altLang="en-US" sz="2800"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5174031"/>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社会主要矛盾是社会基本矛盾在某个历史阶段的特殊表现；社会基本矛盾只有通过各个阶段的社会主要矛盾的解决才能逐步解决，社会主要矛盾的解决程度，会对社会基本矛盾的发展产生一定的影响。我国社会基本矛盾是生产力与生产关系、经济基础与上层建筑的矛盾。解决我国社会主要矛盾的根本途径是以经济建设为中心，大力发展生产力</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40466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我国所处的历史阶段及要求</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863431304"/>
              </p:ext>
            </p:extLst>
          </p:nvPr>
        </p:nvGraphicFramePr>
        <p:xfrm>
          <a:off x="1057027" y="1304620"/>
          <a:ext cx="10081120" cy="5069160"/>
        </p:xfrm>
        <a:graphic>
          <a:graphicData uri="http://schemas.openxmlformats.org/drawingml/2006/table">
            <a:tbl>
              <a:tblPr/>
              <a:tblGrid>
                <a:gridCol w="1122075"/>
                <a:gridCol w="8959045"/>
              </a:tblGrid>
              <a:tr h="275478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历史阶段</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我国社会主要矛盾的变化，没有改变我们对我国社会主义所处历史阶段的判断，我国仍处于并将长期处于社会主</a:t>
                      </a:r>
                      <a:r>
                        <a:rPr lang="zh-CN" sz="2800" b="1" kern="100" dirty="0" smtClean="0">
                          <a:effectLst/>
                          <a:latin typeface="Times New Roman"/>
                          <a:ea typeface="方正细黑一简体"/>
                          <a:cs typeface="Times New Roman"/>
                        </a:rPr>
                        <a:t>义</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基本国情没有变，我国是世界最</a:t>
                      </a:r>
                      <a:r>
                        <a:rPr lang="zh-CN" sz="2800" b="1" kern="100" dirty="0" smtClean="0">
                          <a:effectLst/>
                          <a:latin typeface="Times New Roman"/>
                          <a:ea typeface="方正细黑一简体"/>
                          <a:cs typeface="Times New Roman"/>
                        </a:rPr>
                        <a:t>大</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国际地位没有变</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437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要牢牢把握社会主义初级阶段这</a:t>
                      </a:r>
                      <a:r>
                        <a:rPr lang="zh-CN" sz="2800" b="1" kern="100" dirty="0" smtClean="0">
                          <a:effectLst/>
                          <a:latin typeface="Times New Roman"/>
                          <a:ea typeface="方正细黑一简体"/>
                          <a:cs typeface="Times New Roman"/>
                        </a:rPr>
                        <a:t>个</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牢牢立足社会主义初级阶段这个最大实际，牢牢坚持党</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a:t>
                      </a: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这</a:t>
                      </a:r>
                      <a:r>
                        <a:rPr lang="zh-CN" sz="2800" b="1" kern="100" dirty="0">
                          <a:effectLst/>
                          <a:latin typeface="Times New Roman"/>
                          <a:ea typeface="方正细黑一简体"/>
                          <a:cs typeface="Times New Roman"/>
                        </a:rPr>
                        <a:t>个党和国家的生命线、人民的幸福线</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073251" y="27809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初级阶段</a:t>
            </a:r>
            <a:endParaRPr lang="zh-CN" altLang="en-US" sz="2800" dirty="0"/>
          </a:p>
        </p:txBody>
      </p:sp>
      <p:sp>
        <p:nvSpPr>
          <p:cNvPr id="6" name="矩形 5"/>
          <p:cNvSpPr/>
          <p:nvPr/>
        </p:nvSpPr>
        <p:spPr>
          <a:xfrm>
            <a:off x="2209155" y="3409836"/>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发展中国家</a:t>
            </a:r>
            <a:endParaRPr lang="zh-CN" altLang="en-US" sz="2800" dirty="0"/>
          </a:p>
        </p:txBody>
      </p:sp>
      <p:sp>
        <p:nvSpPr>
          <p:cNvPr id="7" name="矩形 6"/>
          <p:cNvSpPr/>
          <p:nvPr/>
        </p:nvSpPr>
        <p:spPr>
          <a:xfrm>
            <a:off x="7537747" y="43651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基本国情</a:t>
            </a:r>
            <a:endParaRPr lang="zh-CN" altLang="en-US" sz="2800" dirty="0"/>
          </a:p>
        </p:txBody>
      </p:sp>
      <p:sp>
        <p:nvSpPr>
          <p:cNvPr id="8" name="矩形 7"/>
          <p:cNvSpPr/>
          <p:nvPr/>
        </p:nvSpPr>
        <p:spPr>
          <a:xfrm>
            <a:off x="9914011" y="49940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a:t>
            </a:r>
            <a:r>
              <a:rPr lang="zh-CN" altLang="zh-CN" sz="2800" b="1" kern="100" dirty="0" smtClean="0">
                <a:solidFill>
                  <a:srgbClr val="FF0000"/>
                </a:solidFill>
                <a:latin typeface="Times New Roman"/>
                <a:ea typeface="方正细黑一简体"/>
                <a:cs typeface="Times New Roman"/>
              </a:rPr>
              <a:t>本</a:t>
            </a:r>
            <a:endParaRPr lang="zh-CN" altLang="en-US" sz="2800" dirty="0"/>
          </a:p>
        </p:txBody>
      </p:sp>
      <p:sp>
        <p:nvSpPr>
          <p:cNvPr id="9" name="矩形 8"/>
          <p:cNvSpPr/>
          <p:nvPr/>
        </p:nvSpPr>
        <p:spPr>
          <a:xfrm>
            <a:off x="2167234" y="56420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路线</a:t>
            </a:r>
            <a:endParaRPr lang="zh-CN" altLang="en-US" sz="2800"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60648"/>
            <a:ext cx="10975658" cy="6254151"/>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：社会主义初级阶段</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社会主义初级阶段，特指我国在生产力落后、商品经济不发达条件下建设社会主义必然要经历的特定阶段。即从</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年社会主义改造基本完成到</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世纪中叶，是从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一穷二白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到基本实现社会主义现代化的百年长征。</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中国共产党在社会主义初级阶段的基本路线</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领导和团结全国各族人民，</a:t>
            </a:r>
            <a:r>
              <a:rPr lang="zh-CN" altLang="zh-CN" b="1" kern="100" dirty="0" smtClean="0">
                <a:latin typeface="Times New Roman"/>
                <a:ea typeface="方正细黑一简体"/>
                <a:cs typeface="Times New Roman"/>
              </a:rPr>
              <a:t>以</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为</a:t>
            </a:r>
            <a:r>
              <a:rPr lang="zh-CN" altLang="zh-CN" b="1" kern="100" dirty="0">
                <a:latin typeface="Times New Roman"/>
                <a:ea typeface="方正细黑一简体"/>
                <a:cs typeface="Times New Roman"/>
              </a:rPr>
              <a:t>中心，坚持四项基本原则，坚</a:t>
            </a:r>
            <a:r>
              <a:rPr lang="zh-CN" altLang="zh-CN" b="1" kern="100" dirty="0" smtClean="0">
                <a:latin typeface="Times New Roman"/>
                <a:ea typeface="方正细黑一简体"/>
                <a:cs typeface="Times New Roman"/>
              </a:rPr>
              <a:t>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自力更生，艰苦创业，为把我国建设成为富强民主文明和谐美丽的社会主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而</a:t>
            </a:r>
            <a:r>
              <a:rPr lang="zh-CN" altLang="zh-CN" b="1" kern="100" dirty="0">
                <a:latin typeface="Times New Roman"/>
                <a:ea typeface="方正细黑一简体"/>
                <a:cs typeface="Times New Roman"/>
              </a:rPr>
              <a:t>奋斗</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6198410" y="45091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经济建设</a:t>
            </a:r>
            <a:endParaRPr lang="zh-CN" altLang="en-US" sz="2800" dirty="0"/>
          </a:p>
        </p:txBody>
      </p:sp>
      <p:sp>
        <p:nvSpPr>
          <p:cNvPr id="5" name="矩形 4"/>
          <p:cNvSpPr/>
          <p:nvPr/>
        </p:nvSpPr>
        <p:spPr>
          <a:xfrm>
            <a:off x="2425179" y="51571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改革开放</a:t>
            </a:r>
            <a:endParaRPr lang="zh-CN" altLang="en-US" sz="2800" dirty="0"/>
          </a:p>
        </p:txBody>
      </p:sp>
      <p:sp>
        <p:nvSpPr>
          <p:cNvPr id="6" name="矩形 5"/>
          <p:cNvSpPr/>
          <p:nvPr/>
        </p:nvSpPr>
        <p:spPr>
          <a:xfrm>
            <a:off x="5314464" y="578610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现代化强国</a:t>
            </a:r>
            <a:endParaRPr lang="zh-CN" altLang="en-US" sz="2800"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社会主义改造完成后，我国社会主要矛盾是人民对于建立先进的工业国的要求同落后的农业国的现实之间的矛盾，是人民对于经济文化迅速发展的需要同当前经济文化不能满足人民的需要状况之间的矛盾。党的十一届三中全会作出实行改革开放的历史性决策，把工作中心转移到经济建设上来。改革开放以来，我国社会生产力有了历史性飞跃，人民对美好生活向往更加强烈，并呈现多样化、多层次、多方面的特点，我国发展不平衡不充分的问题更加凸显。综合分析各方</a:t>
            </a:r>
            <a:r>
              <a:rPr lang="zh-CN" altLang="zh-CN" b="1" kern="100" dirty="0" smtClean="0">
                <a:latin typeface="Times New Roman"/>
                <a:ea typeface="方正细黑一简体"/>
                <a:cs typeface="Times New Roman"/>
              </a:rPr>
              <a:t>面</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zh-CN" altLang="zh-CN" b="1" kern="100" dirty="0">
                <a:latin typeface="Times New Roman"/>
                <a:ea typeface="方正细黑一简体"/>
                <a:cs typeface="Times New Roman"/>
              </a:rPr>
              <a:t>情况，党的十九大依据时代的变化，作出了我国社会主要矛盾发生变化的重大政治判断。</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党的十九届五中全会提出到</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年基本实现社会主义现代化远景目标，我国将在全面建成小康社会基础上，开启全面建设社会主义现代化国家的新征程。　　</a:t>
            </a:r>
            <a:endParaRPr lang="zh-CN" altLang="zh-CN" kern="100" dirty="0">
              <a:latin typeface="宋体"/>
              <a:cs typeface="Courier New"/>
            </a:endParaRPr>
          </a:p>
          <a:p>
            <a:endParaRPr lang="zh-CN" altLang="en-US" dirty="0"/>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随着我国社会主要矛盾的变化，党和国家的中心任务是否也要随之变化？</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中国特色社会主义进入新时代，我国社会主要矛盾已经转化为人民日益增长的美好生活需要和不平衡不充分的发展之间的矛盾，必须着力解决发展不平衡不充分问题，大力提升发展的质量和效益。</a:t>
            </a:r>
            <a:r>
              <a:rPr lang="zh-CN" altLang="zh-CN" b="1" kern="100" dirty="0">
                <a:latin typeface="宋体"/>
                <a:cs typeface="宋体"/>
              </a:rPr>
              <a:t>②</a:t>
            </a:r>
            <a:r>
              <a:rPr lang="zh-CN" altLang="zh-CN" b="1" kern="100" dirty="0">
                <a:latin typeface="Times New Roman"/>
                <a:ea typeface="方正细黑一简体"/>
                <a:cs typeface="Times New Roman"/>
              </a:rPr>
              <a:t>我国仍处于并将长期处于社会主义初级阶段的基本国情没有变，我国是世界最大发展中国家的国际地位没有变，必须坚持以经济建设为中心不动摇</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332656"/>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我国社会主要矛盾的阶段性变化</a:t>
            </a:r>
            <a:endParaRPr lang="zh-CN" altLang="zh-CN" sz="1050" kern="100" dirty="0">
              <a:latin typeface="宋体"/>
              <a:cs typeface="Courier New"/>
            </a:endParaRPr>
          </a:p>
          <a:p>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4015129432"/>
              </p:ext>
            </p:extLst>
          </p:nvPr>
        </p:nvGraphicFramePr>
        <p:xfrm>
          <a:off x="768995" y="1900768"/>
          <a:ext cx="10585176" cy="4480560"/>
        </p:xfrm>
        <a:graphic>
          <a:graphicData uri="http://schemas.openxmlformats.org/drawingml/2006/table">
            <a:tbl>
              <a:tblPr/>
              <a:tblGrid>
                <a:gridCol w="2873119"/>
                <a:gridCol w="4309679"/>
                <a:gridCol w="3402378"/>
              </a:tblGrid>
              <a:tr h="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历史时期</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时代背景</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主要矛盾</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1919</a:t>
                      </a:r>
                      <a:r>
                        <a:rPr lang="zh-CN" sz="2800" b="1" kern="100">
                          <a:effectLst/>
                          <a:latin typeface="Times New Roman"/>
                          <a:ea typeface="方正细黑一简体"/>
                          <a:cs typeface="Times New Roman"/>
                        </a:rPr>
                        <a:t>年</a:t>
                      </a:r>
                      <a:r>
                        <a:rPr lang="en-US" sz="2800" b="1" kern="100">
                          <a:effectLst/>
                          <a:latin typeface="Times New Roman"/>
                          <a:ea typeface="方正细黑一简体"/>
                          <a:cs typeface="Courier New"/>
                        </a:rPr>
                        <a:t>—1949</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新民主主义革命时期，处于半殖民地半封建社会</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帝国主义与中华民族的矛盾、封建主义与人民大众的矛盾</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1949</a:t>
                      </a:r>
                      <a:r>
                        <a:rPr lang="zh-CN" sz="2800" b="1" kern="100">
                          <a:effectLst/>
                          <a:latin typeface="Times New Roman"/>
                          <a:ea typeface="方正细黑一简体"/>
                          <a:cs typeface="Times New Roman"/>
                        </a:rPr>
                        <a:t>年</a:t>
                      </a:r>
                      <a:r>
                        <a:rPr lang="en-US" sz="2800" b="1" kern="100">
                          <a:effectLst/>
                          <a:latin typeface="Times New Roman"/>
                          <a:ea typeface="方正细黑一简体"/>
                          <a:cs typeface="Courier New"/>
                        </a:rPr>
                        <a:t>—1956</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从中华人民共和国成立到社会主义改造基本完成的过渡时期</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无产阶级同资产阶级之间的矛盾</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061574086"/>
              </p:ext>
            </p:extLst>
          </p:nvPr>
        </p:nvGraphicFramePr>
        <p:xfrm>
          <a:off x="480963" y="808440"/>
          <a:ext cx="11305256" cy="5760720"/>
        </p:xfrm>
        <a:graphic>
          <a:graphicData uri="http://schemas.openxmlformats.org/drawingml/2006/table">
            <a:tbl>
              <a:tblPr/>
              <a:tblGrid>
                <a:gridCol w="2088232"/>
                <a:gridCol w="4104456"/>
                <a:gridCol w="5112568"/>
              </a:tblGrid>
              <a:tr h="2129864">
                <a:tc>
                  <a:txBody>
                    <a:bodyPr/>
                    <a:lstStyle/>
                    <a:p>
                      <a:pPr algn="ctr">
                        <a:lnSpc>
                          <a:spcPct val="135000"/>
                        </a:lnSpc>
                        <a:spcAft>
                          <a:spcPts val="0"/>
                        </a:spcAft>
                        <a:tabLst>
                          <a:tab pos="5311140" algn="l"/>
                        </a:tabLst>
                      </a:pPr>
                      <a:r>
                        <a:rPr lang="en-US" sz="2800" b="1" kern="100" dirty="0">
                          <a:effectLst/>
                          <a:latin typeface="Times New Roman"/>
                          <a:ea typeface="方正细黑一简体"/>
                          <a:cs typeface="Courier New"/>
                        </a:rPr>
                        <a:t>1956</a:t>
                      </a:r>
                      <a:r>
                        <a:rPr lang="zh-CN" sz="2800" b="1" kern="100" dirty="0" smtClean="0">
                          <a:effectLst/>
                          <a:latin typeface="Times New Roman"/>
                          <a:ea typeface="方正细黑一简体"/>
                          <a:cs typeface="Times New Roman"/>
                        </a:rPr>
                        <a:t>年</a:t>
                      </a:r>
                      <a:endParaRPr lang="en-US" altLang="zh-CN" sz="2800" b="1" kern="100" dirty="0" smtClean="0">
                        <a:effectLst/>
                        <a:latin typeface="Times New Roman"/>
                        <a:ea typeface="方正细黑一简体"/>
                        <a:cs typeface="Times New Roman"/>
                      </a:endParaRPr>
                    </a:p>
                    <a:p>
                      <a:pPr algn="ctr">
                        <a:lnSpc>
                          <a:spcPct val="135000"/>
                        </a:lnSpc>
                        <a:spcAft>
                          <a:spcPts val="0"/>
                        </a:spcAft>
                        <a:tabLst>
                          <a:tab pos="5311140"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党的八大</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5311140" algn="l"/>
                        </a:tabLst>
                      </a:pPr>
                      <a:r>
                        <a:rPr lang="zh-CN" sz="2800" b="1" kern="100" dirty="0">
                          <a:effectLst/>
                          <a:latin typeface="Times New Roman"/>
                          <a:ea typeface="方正细黑一简体"/>
                          <a:cs typeface="Times New Roman"/>
                        </a:rPr>
                        <a:t>社会主义改造基本完成，我国建立了社会主义制度</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5311140" algn="l"/>
                        </a:tabLst>
                      </a:pPr>
                      <a:r>
                        <a:rPr lang="zh-CN" sz="2800" b="1" kern="100">
                          <a:effectLst/>
                          <a:latin typeface="Times New Roman"/>
                          <a:ea typeface="方正细黑一简体"/>
                          <a:cs typeface="Times New Roman"/>
                        </a:rPr>
                        <a:t>人民对于建立先进的工业国的要求同落后的农业国的现实之间的矛盾，人民对于经济文化迅速发展的需要同当前经济文化不能满足人民需要的状况之间的矛盾</a:t>
                      </a:r>
                      <a:endParaRPr lang="zh-CN" sz="2800" kern="10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8699">
                <a:tc>
                  <a:txBody>
                    <a:bodyPr/>
                    <a:lstStyle/>
                    <a:p>
                      <a:pPr algn="ctr">
                        <a:lnSpc>
                          <a:spcPct val="135000"/>
                        </a:lnSpc>
                        <a:spcAft>
                          <a:spcPts val="0"/>
                        </a:spcAft>
                        <a:tabLst>
                          <a:tab pos="5311140" algn="l"/>
                        </a:tabLst>
                      </a:pPr>
                      <a:r>
                        <a:rPr lang="en-US" sz="2800" b="1" kern="100" dirty="0">
                          <a:effectLst/>
                          <a:latin typeface="Times New Roman"/>
                          <a:ea typeface="方正细黑一简体"/>
                          <a:cs typeface="Courier New"/>
                        </a:rPr>
                        <a:t>1981</a:t>
                      </a:r>
                      <a:r>
                        <a:rPr lang="zh-CN" sz="2800" b="1" kern="100" dirty="0" smtClean="0">
                          <a:effectLst/>
                          <a:latin typeface="Times New Roman"/>
                          <a:ea typeface="方正细黑一简体"/>
                          <a:cs typeface="Times New Roman"/>
                        </a:rPr>
                        <a:t>年</a:t>
                      </a:r>
                      <a:endParaRPr lang="en-US" altLang="zh-CN" sz="2800" b="1" kern="100" dirty="0" smtClean="0">
                        <a:effectLst/>
                        <a:latin typeface="Times New Roman"/>
                        <a:ea typeface="方正细黑一简体"/>
                        <a:cs typeface="Times New Roman"/>
                      </a:endParaRPr>
                    </a:p>
                    <a:p>
                      <a:pPr algn="ctr">
                        <a:lnSpc>
                          <a:spcPct val="135000"/>
                        </a:lnSpc>
                        <a:spcAft>
                          <a:spcPts val="0"/>
                        </a:spcAft>
                        <a:tabLst>
                          <a:tab pos="5311140"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党的十一届六中全会</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5311140" algn="l"/>
                        </a:tabLst>
                      </a:pPr>
                      <a:r>
                        <a:rPr lang="zh-CN" sz="2800" b="1" kern="100">
                          <a:effectLst/>
                          <a:latin typeface="Times New Roman"/>
                          <a:ea typeface="方正细黑一简体"/>
                          <a:cs typeface="Times New Roman"/>
                        </a:rPr>
                        <a:t>党的十一届三中全会后，我们党科学分析我国社会主义初级阶段基本国情，实行改革开放</a:t>
                      </a:r>
                      <a:endParaRPr lang="zh-CN" sz="2800" kern="10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5311140" algn="l"/>
                        </a:tabLst>
                      </a:pPr>
                      <a:r>
                        <a:rPr lang="zh-CN" sz="2800" b="1" kern="100" dirty="0">
                          <a:effectLst/>
                          <a:latin typeface="Times New Roman"/>
                          <a:ea typeface="方正细黑一简体"/>
                          <a:cs typeface="Times New Roman"/>
                        </a:rPr>
                        <a:t>人民日益增长的物质文化需要同落后的社会生产之间的矛盾</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48034" y="26064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614470728"/>
              </p:ext>
            </p:extLst>
          </p:nvPr>
        </p:nvGraphicFramePr>
        <p:xfrm>
          <a:off x="696989" y="1772816"/>
          <a:ext cx="10945214" cy="3600400"/>
        </p:xfrm>
        <a:graphic>
          <a:graphicData uri="http://schemas.openxmlformats.org/drawingml/2006/table">
            <a:tbl>
              <a:tblPr/>
              <a:tblGrid>
                <a:gridCol w="2247627"/>
                <a:gridCol w="5832648"/>
                <a:gridCol w="2864939"/>
              </a:tblGrid>
              <a:tr h="3600400">
                <a:tc>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2017</a:t>
                      </a:r>
                      <a:r>
                        <a:rPr lang="zh-CN" sz="2800" b="1" kern="100" dirty="0" smtClean="0">
                          <a:effectLst/>
                          <a:latin typeface="Times New Roman"/>
                          <a:ea typeface="方正细黑一简体"/>
                          <a:cs typeface="Times New Roman"/>
                        </a:rPr>
                        <a:t>年</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党的十九大</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改革开放使我国经济实力大大增强，人们生活由总体小康向全面小康转变，中国社会已经发生了历史性、全局性、结构性的深刻变革，中国特色社会主义进入了新时</a:t>
                      </a:r>
                      <a:r>
                        <a:rPr lang="zh-CN" sz="2800" b="1" kern="100" dirty="0" smtClean="0">
                          <a:effectLst/>
                          <a:latin typeface="Times New Roman"/>
                          <a:ea typeface="方正细黑一简体"/>
                          <a:cs typeface="Times New Roman"/>
                        </a:rPr>
                        <a:t>代</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人民日益增长的美好生活需要和不平衡不充分的发展之间的矛盾</a:t>
                      </a:r>
                      <a:endParaRPr lang="zh-CN" sz="2800" kern="100" dirty="0">
                        <a:effectLst/>
                        <a:latin typeface="宋体"/>
                        <a:cs typeface="Courier New"/>
                      </a:endParaRPr>
                    </a:p>
                  </a:txBody>
                  <a:tcPr marL="57050" marR="57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112474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进入新时代，我国的社会主义现代化强国目标已经实现。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进入新时代，我国仍然是世界最大发展中国家，社会主义现代化强国的目标到本世纪中叶才能实现。</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168"/>
            <a:ext cx="10975658" cy="5678088"/>
          </a:xfrm>
        </p:spPr>
        <p:txBody>
          <a:bodyPr>
            <a:noAutofit/>
          </a:bodyPr>
          <a:lstStyle/>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党的十九大指出，中国特色社会主义进入新时代，我国社会主要矛盾已经转化为人民日益增长的物质文化需要和不平衡不充分的发展之间的矛盾。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党的十九大指出，中国特色社会主义进入新时代，我国社会主要矛盾已经转化为人民日益增长的美好生活需要和不平衡不充分的发展之间的矛盾。</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新时代社会主要矛盾的变化，改变了对我国社会主义所处历史阶段的判断。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我国社会主要矛盾的变化，没有改变我们对我国社会主义所处历史阶段的判断，我国仍处于并将长期处于社会主义初级阶段</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25783" y="1135287"/>
            <a:ext cx="10744412" cy="4525963"/>
          </a:xfrm>
        </p:spPr>
        <p:txBody>
          <a:bodyPr/>
          <a:lstStyle/>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进入新时代，我国社会基本矛盾已经发生变化。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进入新时代，我国社会基本矛盾没有变，仍是生产力和生产关系、经济基础和上层建筑的矛盾，但我国社会的主要矛盾发生变化。</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民生改善是我国一切工作的中心。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经济建设是我国一切工作的中心。</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P44</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中国特色社会主义进入新时代，我国社会主要矛盾已经转化为人民日益增长的美好生活需要和不平衡不充分的发展之间的矛盾。下列对我国社会主要矛盾的变化认识正确的是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我国已成为富强民主文明和谐美丽的社会主义现代化强国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我国的基本国情没有变　</a:t>
            </a:r>
            <a:endParaRPr lang="en-US" altLang="zh-CN" b="1" kern="100" dirty="0" smtClean="0">
              <a:latin typeface="Times New Roman"/>
              <a:ea typeface="方正细黑一简体"/>
              <a:cs typeface="Times New Roman"/>
            </a:endParaRPr>
          </a:p>
          <a:p>
            <a:pPr indent="713740" algn="just">
              <a:lnSpc>
                <a:spcPct val="130000"/>
              </a:lnSpc>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我国是世界上最大发展中国家的国际地位没有变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我国人民生活已达到富裕水平</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33496870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到本世纪中叶，把我国建成富强民主文明和谐美丽的社会主义现代化强国，</a:t>
            </a:r>
            <a:r>
              <a:rPr lang="zh-CN" altLang="zh-CN" b="1" kern="100" dirty="0">
                <a:latin typeface="宋体"/>
                <a:cs typeface="宋体"/>
              </a:rPr>
              <a:t>①</a:t>
            </a:r>
            <a:r>
              <a:rPr lang="zh-CN" altLang="zh-CN" b="1" kern="100" dirty="0">
                <a:latin typeface="Times New Roman"/>
                <a:ea typeface="方正细黑一简体"/>
                <a:cs typeface="Times New Roman"/>
              </a:rPr>
              <a:t>错误。</a:t>
            </a:r>
            <a:r>
              <a:rPr lang="zh-CN" altLang="zh-CN" b="1" kern="100" dirty="0">
                <a:latin typeface="宋体"/>
                <a:cs typeface="宋体"/>
              </a:rPr>
              <a:t>④</a:t>
            </a:r>
            <a:r>
              <a:rPr lang="zh-CN" altLang="zh-CN" b="1" kern="100" dirty="0">
                <a:latin typeface="Times New Roman"/>
                <a:ea typeface="方正细黑一简体"/>
                <a:cs typeface="Times New Roman"/>
              </a:rPr>
              <a:t>说法不符合现实国情，排除。我国是世界上最大发展中国家的国际地位没有变，我国仍处于并将长期处于社会主义初级阶段的基本国情没有变，</a:t>
            </a:r>
            <a:r>
              <a:rPr lang="zh-CN" altLang="zh-CN" b="1" kern="100" dirty="0">
                <a:latin typeface="宋体"/>
                <a:cs typeface="宋体"/>
              </a:rPr>
              <a:t>②③</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3098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1248468" cy="6182143"/>
          </a:xfrm>
        </p:spPr>
        <p:txBody>
          <a:bodyPr>
            <a:noAutofit/>
          </a:bodyPr>
          <a:lstStyle/>
          <a:p>
            <a:pPr indent="713740" algn="just">
              <a:tabLst>
                <a:tab pos="5311140" algn="l"/>
              </a:tabLst>
            </a:pPr>
            <a:r>
              <a:rPr lang="en-US" altLang="zh-CN" b="1" kern="100" dirty="0">
                <a:ea typeface="方正细黑一简体"/>
              </a:rPr>
              <a:t>2</a:t>
            </a:r>
            <a:r>
              <a:rPr lang="zh-CN" altLang="zh-CN" b="1" kern="100" dirty="0">
                <a:ea typeface="方正细黑一简体"/>
              </a:rPr>
              <a:t>．</a:t>
            </a:r>
            <a:r>
              <a:rPr lang="en-US" altLang="zh-CN" b="1" kern="100" dirty="0">
                <a:solidFill>
                  <a:srgbClr val="0000FF"/>
                </a:solidFill>
                <a:ea typeface="方正细黑一简体"/>
              </a:rPr>
              <a:t>(</a:t>
            </a:r>
            <a:r>
              <a:rPr lang="zh-CN" altLang="zh-CN" b="1" kern="100" dirty="0">
                <a:solidFill>
                  <a:srgbClr val="0000FF"/>
                </a:solidFill>
                <a:ea typeface="方正细黑一简体"/>
              </a:rPr>
              <a:t>教材</a:t>
            </a:r>
            <a:r>
              <a:rPr lang="en-US" altLang="zh-CN" b="1" kern="100" dirty="0">
                <a:solidFill>
                  <a:srgbClr val="0000FF"/>
                </a:solidFill>
                <a:ea typeface="方正细黑一简体"/>
              </a:rPr>
              <a:t>P44</a:t>
            </a:r>
            <a:r>
              <a:rPr lang="en-US" altLang="zh-CN" b="1" kern="100" dirty="0">
                <a:ea typeface="方正细黑一简体"/>
              </a:rPr>
              <a:t>“</a:t>
            </a:r>
            <a:r>
              <a:rPr lang="zh-CN" altLang="zh-CN" b="1" kern="100" dirty="0">
                <a:solidFill>
                  <a:srgbClr val="0000FF"/>
                </a:solidFill>
                <a:ea typeface="方正细黑一简体"/>
              </a:rPr>
              <a:t>相关链接</a:t>
            </a:r>
            <a:r>
              <a:rPr lang="en-US" altLang="zh-CN" b="1" kern="100" dirty="0">
                <a:ea typeface="方正细黑一简体"/>
              </a:rPr>
              <a:t>”</a:t>
            </a:r>
            <a:r>
              <a:rPr lang="zh-CN" altLang="zh-CN" b="1" kern="100" dirty="0">
                <a:solidFill>
                  <a:srgbClr val="0000FF"/>
                </a:solidFill>
                <a:ea typeface="方正细黑一简体"/>
              </a:rPr>
              <a:t>改编题</a:t>
            </a:r>
            <a:r>
              <a:rPr lang="en-US" altLang="zh-CN" b="1" kern="100" dirty="0">
                <a:solidFill>
                  <a:srgbClr val="0000FF"/>
                </a:solidFill>
                <a:ea typeface="方正细黑一简体"/>
              </a:rPr>
              <a:t>)</a:t>
            </a:r>
            <a:r>
              <a:rPr lang="zh-CN" altLang="zh-CN" b="1" kern="100" dirty="0">
                <a:ea typeface="方正细黑一简体"/>
              </a:rPr>
              <a:t>中国特色社会主义进入新时代，我国社会主要矛盾的变化是关系全局的历史性变化，对党和国家工作提出了许多新要求。在新的征程上，我们要在继续推动发展的基础上</a:t>
            </a:r>
            <a:r>
              <a:rPr lang="en-US" altLang="zh-CN" b="1" kern="100" dirty="0">
                <a:ea typeface="方正细黑一简体"/>
              </a:rPr>
              <a:t>(</a:t>
            </a:r>
            <a:r>
              <a:rPr lang="zh-CN" altLang="zh-CN" b="1" kern="100" dirty="0">
                <a:ea typeface="方正细黑一简体"/>
              </a:rPr>
              <a:t>　</a:t>
            </a:r>
            <a:r>
              <a:rPr lang="en-US" altLang="zh-CN" b="1" kern="100" dirty="0">
                <a:ea typeface="方正细黑一简体"/>
              </a:rPr>
              <a:t> )</a:t>
            </a:r>
            <a:endParaRPr lang="zh-CN" altLang="zh-CN" kern="100" dirty="0"/>
          </a:p>
          <a:p>
            <a:pPr indent="713740" algn="just">
              <a:tabLst>
                <a:tab pos="5311140" algn="l"/>
              </a:tabLst>
            </a:pPr>
            <a:r>
              <a:rPr lang="zh-CN" altLang="zh-CN" b="1" kern="100" dirty="0"/>
              <a:t>①</a:t>
            </a:r>
            <a:r>
              <a:rPr lang="zh-CN" altLang="zh-CN" b="1" kern="100" dirty="0">
                <a:ea typeface="方正细黑一简体"/>
              </a:rPr>
              <a:t>大力提升发展质量和效益　</a:t>
            </a:r>
            <a:endParaRPr lang="en-US" altLang="zh-CN" b="1" kern="100" dirty="0" smtClean="0">
              <a:ea typeface="方正细黑一简体"/>
            </a:endParaRPr>
          </a:p>
          <a:p>
            <a:pPr indent="713740" algn="just">
              <a:tabLst>
                <a:tab pos="5311140" algn="l"/>
              </a:tabLst>
            </a:pPr>
            <a:r>
              <a:rPr lang="zh-CN" altLang="zh-CN" b="1" kern="100" dirty="0" smtClean="0"/>
              <a:t>②</a:t>
            </a:r>
            <a:r>
              <a:rPr lang="zh-CN" altLang="zh-CN" b="1" kern="100" dirty="0">
                <a:ea typeface="方正细黑一简体"/>
              </a:rPr>
              <a:t>更好满足人民在高福利方面的需要　</a:t>
            </a:r>
            <a:endParaRPr lang="zh-CN" altLang="zh-CN" kern="100" dirty="0"/>
          </a:p>
          <a:p>
            <a:pPr indent="713740" algn="just">
              <a:tabLst>
                <a:tab pos="5311140" algn="l"/>
              </a:tabLst>
            </a:pPr>
            <a:r>
              <a:rPr lang="zh-CN" altLang="zh-CN" b="1" kern="100" dirty="0"/>
              <a:t>③</a:t>
            </a:r>
            <a:r>
              <a:rPr lang="zh-CN" altLang="zh-CN" b="1" kern="100" dirty="0">
                <a:ea typeface="方正细黑一简体"/>
              </a:rPr>
              <a:t>着力解决好发展规模不大的问题　</a:t>
            </a:r>
            <a:endParaRPr lang="en-US" altLang="zh-CN" b="1" kern="100" dirty="0" smtClean="0">
              <a:ea typeface="方正细黑一简体"/>
            </a:endParaRPr>
          </a:p>
          <a:p>
            <a:pPr indent="713740" algn="just">
              <a:tabLst>
                <a:tab pos="5311140" algn="l"/>
              </a:tabLst>
            </a:pPr>
            <a:r>
              <a:rPr lang="zh-CN" altLang="zh-CN" b="1" kern="100" dirty="0" smtClean="0"/>
              <a:t>④</a:t>
            </a:r>
            <a:r>
              <a:rPr lang="zh-CN" altLang="zh-CN" b="1" kern="100" dirty="0">
                <a:ea typeface="方正细黑一简体"/>
              </a:rPr>
              <a:t>更好推动人的全面发展、社会全面进步</a:t>
            </a:r>
            <a:endParaRPr lang="zh-CN" altLang="zh-CN" kern="100" dirty="0"/>
          </a:p>
          <a:p>
            <a:pPr indent="713740" algn="just">
              <a:tabLst>
                <a:tab pos="5311140" algn="l"/>
              </a:tabLst>
            </a:pPr>
            <a:r>
              <a:rPr lang="en-US" altLang="zh-CN" b="1" kern="100" dirty="0">
                <a:ea typeface="方正细黑一简体"/>
              </a:rPr>
              <a:t>A</a:t>
            </a:r>
            <a:r>
              <a:rPr lang="zh-CN" altLang="zh-CN" b="1" kern="100" dirty="0">
                <a:ea typeface="方正细黑一简体"/>
              </a:rPr>
              <a:t>．</a:t>
            </a:r>
            <a:r>
              <a:rPr lang="zh-CN" altLang="zh-CN" b="1" kern="100" dirty="0"/>
              <a:t>①②</a:t>
            </a:r>
            <a:r>
              <a:rPr lang="en-US" altLang="zh-CN" b="1" kern="100" dirty="0">
                <a:ea typeface="方正细黑一简体"/>
              </a:rPr>
              <a:t>  	B</a:t>
            </a:r>
            <a:r>
              <a:rPr lang="zh-CN" altLang="zh-CN" b="1" kern="100" dirty="0">
                <a:ea typeface="方正细黑一简体"/>
              </a:rPr>
              <a:t>．</a:t>
            </a:r>
            <a:r>
              <a:rPr lang="zh-CN" altLang="zh-CN" b="1" kern="100" dirty="0"/>
              <a:t>①④</a:t>
            </a:r>
            <a:r>
              <a:rPr lang="en-US" altLang="zh-CN" b="1" kern="100" dirty="0">
                <a:ea typeface="方正细黑一简体"/>
              </a:rPr>
              <a:t>  </a:t>
            </a:r>
            <a:endParaRPr lang="zh-CN" altLang="zh-CN" kern="100" dirty="0"/>
          </a:p>
          <a:p>
            <a:pPr indent="713740" algn="just">
              <a:tabLst>
                <a:tab pos="5311140" algn="l"/>
              </a:tabLst>
            </a:pPr>
            <a:r>
              <a:rPr lang="en-US" altLang="zh-CN" b="1" kern="100" dirty="0">
                <a:ea typeface="方正细黑一简体"/>
              </a:rPr>
              <a:t>C</a:t>
            </a:r>
            <a:r>
              <a:rPr lang="zh-CN" altLang="zh-CN" b="1" kern="100" dirty="0">
                <a:ea typeface="方正细黑一简体"/>
              </a:rPr>
              <a:t>．</a:t>
            </a:r>
            <a:r>
              <a:rPr lang="zh-CN" altLang="zh-CN" b="1" kern="100" dirty="0"/>
              <a:t>②③</a:t>
            </a:r>
            <a:r>
              <a:rPr lang="zh-CN" altLang="zh-CN" b="1" kern="100" dirty="0">
                <a:ea typeface="Times New Roman"/>
              </a:rPr>
              <a:t> </a:t>
            </a:r>
            <a:r>
              <a:rPr lang="en-US" altLang="zh-CN" b="1" kern="100" dirty="0">
                <a:ea typeface="Times New Roman"/>
              </a:rPr>
              <a:t>	D</a:t>
            </a:r>
            <a:r>
              <a:rPr lang="zh-CN" altLang="zh-CN" b="1" kern="100" dirty="0">
                <a:ea typeface="方正细黑一简体"/>
              </a:rPr>
              <a:t>．</a:t>
            </a:r>
            <a:r>
              <a:rPr lang="zh-CN" altLang="zh-CN" b="1" kern="100" dirty="0"/>
              <a:t>③④</a:t>
            </a:r>
            <a:endParaRPr lang="zh-CN" altLang="zh-CN" kern="100" dirty="0"/>
          </a:p>
          <a:p>
            <a:endParaRPr lang="zh-CN" altLang="en-US" dirty="0"/>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我们要在继续推动发展的基础上，大力提升发展质量和效益，更好推动人的全面发展、社会全面进步，</a:t>
            </a:r>
            <a:r>
              <a:rPr lang="zh-CN" altLang="zh-CN" b="1" kern="100" dirty="0">
                <a:latin typeface="宋体"/>
                <a:cs typeface="宋体"/>
              </a:rPr>
              <a:t>①④</a:t>
            </a:r>
            <a:r>
              <a:rPr lang="zh-CN" altLang="zh-CN" b="1" kern="100" dirty="0">
                <a:latin typeface="Times New Roman"/>
                <a:ea typeface="方正细黑一简体"/>
                <a:cs typeface="Times New Roman"/>
              </a:rPr>
              <a:t>正确。更好满足人民日益增长的美好生活需要，</a:t>
            </a:r>
            <a:r>
              <a:rPr lang="zh-CN" altLang="zh-CN" b="1" kern="100" dirty="0">
                <a:latin typeface="宋体"/>
                <a:cs typeface="宋体"/>
              </a:rPr>
              <a:t>②</a:t>
            </a:r>
            <a:r>
              <a:rPr lang="zh-CN" altLang="zh-CN" b="1" kern="100" dirty="0">
                <a:latin typeface="Times New Roman"/>
                <a:ea typeface="方正细黑一简体"/>
                <a:cs typeface="Times New Roman"/>
              </a:rPr>
              <a:t>错误。要着力解决好发展不平衡不充分问题，</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3735" y="775248"/>
            <a:ext cx="11248468" cy="5246040"/>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我国正处于并将长期处于社会主义初级阶段，必须牢牢坚持的党和国家的生命线、人民的幸福线是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．党的基本原则</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．党的基本路线</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．党的基本方针</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．党的基本政策</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在</a:t>
            </a:r>
            <a:r>
              <a:rPr lang="zh-CN" altLang="zh-CN" b="1" kern="100" dirty="0">
                <a:latin typeface="Times New Roman"/>
                <a:ea typeface="方正细黑一简体"/>
                <a:cs typeface="Times New Roman"/>
              </a:rPr>
              <a:t>社会主义初级阶段，我们必须牢牢坚持党的基本路线这个党和国家的生命线、人民的幸福线，</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80728"/>
            <a:ext cx="10816420" cy="4525963"/>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三</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新时代坚持和发展中国特色社会主义</a:t>
            </a:r>
            <a:r>
              <a:rPr lang="zh-CN" altLang="zh-CN" b="1" kern="100" dirty="0" smtClean="0">
                <a:solidFill>
                  <a:schemeClr val="accent6">
                    <a:lumMod val="75000"/>
                  </a:schemeClr>
                </a:solidFill>
                <a:latin typeface="Times New Roman"/>
                <a:ea typeface="方正细黑一简体"/>
                <a:cs typeface="Times New Roman"/>
              </a:rPr>
              <a:t>要</a:t>
            </a:r>
            <a:endParaRPr lang="en-US" altLang="zh-CN" b="1" kern="100" dirty="0" smtClean="0">
              <a:solidFill>
                <a:schemeClr val="accent6">
                  <a:lumMod val="75000"/>
                </a:schemeClr>
              </a:solidFill>
              <a:latin typeface="Times New Roman"/>
              <a:ea typeface="方正细黑一简体"/>
              <a:cs typeface="Times New Roman"/>
            </a:endParaRPr>
          </a:p>
          <a:p>
            <a:pPr indent="713740" algn="ctr">
              <a:tabLst>
                <a:tab pos="5311140" algn="l"/>
              </a:tabLst>
            </a:pPr>
            <a:r>
              <a:rPr lang="zh-CN" altLang="zh-CN" b="1" kern="100" dirty="0" smtClean="0">
                <a:solidFill>
                  <a:schemeClr val="accent6">
                    <a:lumMod val="75000"/>
                  </a:schemeClr>
                </a:solidFill>
                <a:latin typeface="Times New Roman"/>
                <a:ea typeface="方正细黑一简体"/>
                <a:cs typeface="Times New Roman"/>
              </a:rPr>
              <a:t>一</a:t>
            </a:r>
            <a:r>
              <a:rPr lang="zh-CN" altLang="zh-CN" b="1" kern="100" dirty="0">
                <a:solidFill>
                  <a:schemeClr val="accent6">
                    <a:lumMod val="75000"/>
                  </a:schemeClr>
                </a:solidFill>
                <a:latin typeface="Times New Roman"/>
                <a:ea typeface="方正细黑一简体"/>
                <a:cs typeface="Times New Roman"/>
              </a:rPr>
              <a:t>以贯之</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原因</a:t>
            </a:r>
            <a:r>
              <a:rPr lang="zh-CN" altLang="zh-CN" b="1" kern="100" dirty="0">
                <a:latin typeface="Times New Roman"/>
                <a:ea typeface="方正细黑一简体"/>
                <a:cs typeface="Times New Roman"/>
              </a:rPr>
              <a:t>：新时代中国特色社会主义是中国共产党领导人民进行伟大社会革命</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也是党领导人民进行伟大社会革命</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必须一以贯之进行下去。</a:t>
            </a:r>
            <a:endParaRPr lang="zh-CN" altLang="zh-CN" sz="1050" kern="100" dirty="0">
              <a:latin typeface="宋体"/>
              <a:cs typeface="Courier New"/>
            </a:endParaRPr>
          </a:p>
          <a:p>
            <a:endParaRPr lang="zh-CN" altLang="en-US" dirty="0"/>
          </a:p>
        </p:txBody>
      </p:sp>
      <p:sp>
        <p:nvSpPr>
          <p:cNvPr id="3" name="矩形 2"/>
          <p:cNvSpPr/>
          <p:nvPr/>
        </p:nvSpPr>
        <p:spPr>
          <a:xfrm>
            <a:off x="3145259" y="393305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成果</a:t>
            </a:r>
            <a:endParaRPr lang="zh-CN" altLang="en-US" sz="2800" dirty="0"/>
          </a:p>
        </p:txBody>
      </p:sp>
      <p:sp>
        <p:nvSpPr>
          <p:cNvPr id="5" name="矩形 4"/>
          <p:cNvSpPr/>
          <p:nvPr/>
        </p:nvSpPr>
        <p:spPr>
          <a:xfrm>
            <a:off x="10058027" y="3942021"/>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继续</a:t>
            </a:r>
            <a:endParaRPr lang="zh-CN" altLang="en-US" sz="2800"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要求</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坚持好、发展好中国特色社会主义，是无比崇高的事业，需要一代又一代中国共产党人带领人民接续奋斗。当代中国共产党人要把新时代坚持和发展中国特色社会主义这场伟</a:t>
            </a:r>
            <a:r>
              <a:rPr lang="zh-CN" altLang="zh-CN" b="1" kern="100" dirty="0" smtClean="0">
                <a:latin typeface="Times New Roman"/>
                <a:ea typeface="方正细黑一简体"/>
                <a:cs typeface="Times New Roman"/>
              </a:rPr>
              <a:t>大</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进</a:t>
            </a:r>
            <a:r>
              <a:rPr lang="zh-CN" altLang="zh-CN" b="1" kern="100" dirty="0">
                <a:latin typeface="Times New Roman"/>
                <a:ea typeface="方正细黑一简体"/>
                <a:cs typeface="Times New Roman"/>
              </a:rPr>
              <a:t>行好，在实践中不断丰富中国特色社会主义</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理论特色</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时代特色，在新的历史条件下把党和国家各项事业继续推向前进。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新时代是奋斗者的时代。新时代属于每一个人，每一个人都要做新时代的见证者</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建设者</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矩形 2"/>
          <p:cNvSpPr/>
          <p:nvPr/>
        </p:nvSpPr>
        <p:spPr>
          <a:xfrm>
            <a:off x="7789919" y="28529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社会革命</a:t>
            </a:r>
            <a:endParaRPr lang="zh-CN" altLang="en-US" sz="2800" dirty="0"/>
          </a:p>
        </p:txBody>
      </p:sp>
      <p:sp>
        <p:nvSpPr>
          <p:cNvPr id="5" name="矩形 4"/>
          <p:cNvSpPr/>
          <p:nvPr/>
        </p:nvSpPr>
        <p:spPr>
          <a:xfrm>
            <a:off x="6025579" y="348184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实践特色</a:t>
            </a:r>
            <a:endParaRPr lang="zh-CN" altLang="en-US" sz="2800" dirty="0"/>
          </a:p>
        </p:txBody>
      </p:sp>
      <p:sp>
        <p:nvSpPr>
          <p:cNvPr id="6" name="矩形 5"/>
          <p:cNvSpPr/>
          <p:nvPr/>
        </p:nvSpPr>
        <p:spPr>
          <a:xfrm>
            <a:off x="9798810" y="348184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民族特色</a:t>
            </a:r>
            <a:endParaRPr lang="zh-CN" altLang="en-US" sz="2800" dirty="0"/>
          </a:p>
        </p:txBody>
      </p:sp>
      <p:sp>
        <p:nvSpPr>
          <p:cNvPr id="7" name="矩形 6"/>
          <p:cNvSpPr/>
          <p:nvPr/>
        </p:nvSpPr>
        <p:spPr>
          <a:xfrm>
            <a:off x="4009355" y="551723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开创者</a:t>
            </a:r>
            <a:endParaRPr lang="zh-CN" altLang="en-US" sz="2800" dirty="0"/>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要不忘初心、牢记使命，以永不懈怠</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一往无前的奋斗姿态，一以贯之坚持和发展中国特色社会主义，一以贯之推进党的建设新</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一以贯之增强忧患意识、防范风险挑战，开新局于伟大的社会革命，强体魄于伟大</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在广袤国土上继续书写十四亿多中国人民伟大奋斗的历史新篇章。</a:t>
            </a:r>
            <a:endParaRPr lang="zh-CN" altLang="zh-CN" sz="1050" kern="100" dirty="0">
              <a:latin typeface="宋体"/>
              <a:cs typeface="Courier New"/>
            </a:endParaRPr>
          </a:p>
          <a:p>
            <a:endParaRPr lang="zh-CN" altLang="en-US" dirty="0"/>
          </a:p>
        </p:txBody>
      </p:sp>
      <p:sp>
        <p:nvSpPr>
          <p:cNvPr id="3" name="矩形 2"/>
          <p:cNvSpPr/>
          <p:nvPr/>
        </p:nvSpPr>
        <p:spPr>
          <a:xfrm>
            <a:off x="7998610" y="12687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精神状态</a:t>
            </a:r>
            <a:endParaRPr lang="zh-CN" altLang="en-US" sz="2800" dirty="0"/>
          </a:p>
        </p:txBody>
      </p:sp>
      <p:sp>
        <p:nvSpPr>
          <p:cNvPr id="5" name="矩形 4"/>
          <p:cNvSpPr/>
          <p:nvPr/>
        </p:nvSpPr>
        <p:spPr>
          <a:xfrm>
            <a:off x="2785219" y="25649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伟大工程</a:t>
            </a:r>
            <a:endParaRPr lang="zh-CN" altLang="en-US" sz="2800" dirty="0"/>
          </a:p>
        </p:txBody>
      </p:sp>
      <p:sp>
        <p:nvSpPr>
          <p:cNvPr id="6" name="矩形 5"/>
          <p:cNvSpPr/>
          <p:nvPr/>
        </p:nvSpPr>
        <p:spPr>
          <a:xfrm>
            <a:off x="7033691" y="321297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自我革命</a:t>
            </a:r>
            <a:endParaRPr lang="zh-CN" altLang="en-US" sz="2800"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历史和现实都告诉我们，一场社会革命要取得最终胜利，往往需要一个漫长的历史过程。昨天的成功并不代表着今后能够永远成功，过去的辉煌并不意味着未来可以永远辉煌。要实现党和国家事业兴旺发达、长治久安，必须永远保持过去革命战争时期的那么一股劲、那么一股革命热情、那么一种拼命精神，紧跟时代步伐，决不能因为胜利而骄傲，决不能因为成就而懈怠，决不能因为困难而退缩，勇于改革创新，勇于迎难而上，勇于担当尽责，把新时代中国特色社会主义一以贯之进行下去。　　</a:t>
            </a:r>
            <a:endParaRPr lang="zh-CN" altLang="zh-CN" sz="1050" kern="100" dirty="0">
              <a:latin typeface="宋体"/>
              <a:cs typeface="Courier New"/>
            </a:endParaRPr>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43201"/>
            <a:ext cx="10975658" cy="6326159"/>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结合材料，谈谈你对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勇于担当尽责，把新时代中国特色社会主义一以贯之进行下去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的认识。</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新时代中国特色社会主义是中国共产党领导人民进行伟大社会革命的成果，也是党领导人民进行伟大社会革命的继续，必须一以贯之进行下去。</a:t>
            </a:r>
            <a:r>
              <a:rPr lang="zh-CN" altLang="zh-CN" b="1" kern="100" dirty="0">
                <a:latin typeface="宋体"/>
                <a:cs typeface="宋体"/>
              </a:rPr>
              <a:t>②</a:t>
            </a:r>
            <a:r>
              <a:rPr lang="zh-CN" altLang="zh-CN" b="1" kern="100" dirty="0">
                <a:latin typeface="Times New Roman"/>
                <a:ea typeface="方正细黑一简体"/>
                <a:cs typeface="Times New Roman"/>
              </a:rPr>
              <a:t>坚持好、发展好中国特色社会主义，是无比崇高的事业，需要一代又一代中国共产党人带领人民接续奋斗，在新的历史条件下把党和国家各项事业继续推向前进。</a:t>
            </a:r>
            <a:r>
              <a:rPr lang="zh-CN" altLang="zh-CN" b="1" kern="100" dirty="0">
                <a:latin typeface="宋体"/>
                <a:cs typeface="宋体"/>
              </a:rPr>
              <a:t>③</a:t>
            </a:r>
            <a:r>
              <a:rPr lang="zh-CN" altLang="zh-CN" b="1" kern="100" dirty="0">
                <a:latin typeface="Times New Roman"/>
                <a:ea typeface="方正细黑一简体"/>
                <a:cs typeface="Times New Roman"/>
              </a:rPr>
              <a:t>新时代是奋斗者的时代。我们要不忘初心、牢记使命，以永不懈怠的精神状态和一往无前的奋斗姿态，一以贯之坚持和发展中国特色社会主义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lnSpcReduction="10000"/>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一以贯之坚持和发展中国特色社会主义的原因</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我们对社会主义的认识，对中国特色社会主义规律的把握，已经达到了一个前所未有的新高度。我国社会主要矛盾发生了新的变化，但我国仍处于并将长期处于社会主义初级阶段，仍是世界上最大的发展中国家，中国特色社会主义符合我国的基本国情和最大实际。新时代中国特色社会主义是中国共产党领导人民进行伟大社会革命的成果，也是党领导人民进行伟大社会革命的继续，我们要一以贯之坚持和发展中国特色社会主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特色社会主义事业是前无古人的开创性事业，但我国社会主义还处在初级阶段，我们还面临很多没有弄清楚的问题和待解的难题，对许多重大问题的认识和处理都还处在不断深化的过程之中，我们对社会主义的认识和把握还非常有限。中国特色社会主义事业越发展、改革越深入，新情况新问题就会越多，面临的风险和挑战就会越多，面对的不可预料的事情就会越多。必须坚持马克思主义的发展观点，锐意进取，大胆探索，一以贯之地坚持和发展中国特色社会主义，才能实现中华民族伟大复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6"/>
            <a:ext cx="10975658" cy="5030014"/>
          </a:xfrm>
        </p:spPr>
        <p:txBody>
          <a:bodyPr>
            <a:no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社会主义革命是中国共产党领导人民进行伟大社会革命的成果，必须一以贯之进行下去。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新时代中国特色社会主义是中国共产党领导人民进行伟大社会革命的成果，必须一以贯之进行下去</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0" algn="just">
              <a:lnSpc>
                <a:spcPct val="135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当代中国共产党人要把我国建成富强民主文明和谐美丽的社会主义现代化强国。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当代中国共产党人要把新时代坚持和发展中国特色社会主义这场伟大社会革命进行好，在实践中不断丰富中国特色社会主义的实践特色、理论特色、民族特色、时代特色，在新的历史条件下把党和国家各项事业继续推向前进。</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新时代属于能力卓越的人，他们是新时代的见证者、开创者、建设者。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新时代属于每一个人，每一个人都是新时代的见证者、开创者、建设者</a:t>
            </a:r>
            <a:r>
              <a:rPr lang="zh-CN" altLang="zh-CN" b="1" kern="100" dirty="0" smtClean="0">
                <a:latin typeface="Times New Roman"/>
                <a:ea typeface="方正细黑一简体"/>
                <a:cs typeface="Times New Roman"/>
              </a:rPr>
              <a:t>。</a:t>
            </a:r>
            <a:endParaRPr lang="zh-CN" altLang="en-US" dirty="0" smtClean="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908720"/>
            <a:ext cx="10975658" cy="5246041"/>
          </a:xfrm>
        </p:spPr>
        <p:txBody>
          <a:bodyPr>
            <a:normAutofit/>
          </a:bodyPr>
          <a:lstStyle/>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新时代是奋斗者的时代。今天，我们实现了从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赶上时代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超越时代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的伟大跨越。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新时代是奋斗者的时代。今天，我们实现了从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赶上时代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引领时代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的伟大跨越。</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新时代中国特色社会主义是党领导人民进行伟大社会革命的成果和继续。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27177"/>
            <a:ext cx="11377264" cy="6542184"/>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中国特色社会主义事业作为前无古人的开创性事业，前进道路上不可能一帆风顺，新时代坚持和发展中国特色社会主义要一以贯之。对待中国特色社会主义事业，我们要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勇于改革创新、担当尽责，决不因为困难而退缩</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坚持马克思主义的发展观，发挥主动性和创造性</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将中国共产党建设成真正伟大的马克思主义政党</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把政治建设作为不断从胜利走向新的胜利的关键</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对待中国特色社会主义事业，我们要勇于改革创新、担当尽责，决不因为困难而退缩，坚持马克思主义的发展观，发挥主动性和创造性，</a:t>
            </a:r>
            <a:r>
              <a:rPr lang="zh-CN" altLang="zh-CN" b="1" kern="100" dirty="0">
                <a:latin typeface="宋体"/>
                <a:cs typeface="宋体"/>
              </a:rPr>
              <a:t>①②</a:t>
            </a:r>
            <a:r>
              <a:rPr lang="zh-CN" altLang="zh-CN" b="1" kern="100" dirty="0">
                <a:latin typeface="Times New Roman"/>
                <a:ea typeface="方正细黑一简体"/>
                <a:cs typeface="Times New Roman"/>
              </a:rPr>
              <a:t>正确。材料不涉及党的建设，</a:t>
            </a:r>
            <a:r>
              <a:rPr lang="zh-CN" altLang="zh-CN" b="1" kern="100" dirty="0">
                <a:latin typeface="宋体"/>
                <a:cs typeface="宋体"/>
              </a:rPr>
              <a:t>③</a:t>
            </a:r>
            <a:r>
              <a:rPr lang="zh-CN" altLang="zh-CN" b="1" kern="100" dirty="0">
                <a:latin typeface="Times New Roman"/>
                <a:ea typeface="方正细黑一简体"/>
                <a:cs typeface="Times New Roman"/>
              </a:rPr>
              <a:t>不符合题意。中国共产党不断进行自我革命是从胜利走向新的胜利的关键，</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P47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专家点评</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党的十八大以来，在取得巨大成就的同时，习近平总书记强调党员干部要牢记三个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决不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，即决不能因为胜利而骄傲，决不能因为成就而懈怠，决不能因为困难而退缩。这启示我们必须一以贯之地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五位一体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，实现均衡发展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．坚持绿色发展，实现人与自然和谐共生</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．增强忧患意识、防范风险挑战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．增强法治思维、推进依法治国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3301823"/>
          </a:xfrm>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习近平总书记的讲话启示我们要增强忧患意识、防范风险挑战，</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5" y="127177"/>
            <a:ext cx="11233246" cy="6542184"/>
          </a:xfrm>
        </p:spPr>
        <p:txBody>
          <a:bodyPr>
            <a:noAutofit/>
          </a:bodyPr>
          <a:lstStyle/>
          <a:p>
            <a:pPr indent="713740" algn="ctr">
              <a:lnSpc>
                <a:spcPct val="135000"/>
              </a:lnSpc>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由中共中央决议的论述认识中国特色社会主义进入新时代</a:t>
            </a:r>
            <a:endParaRPr lang="zh-CN" altLang="zh-CN" kern="100" dirty="0">
              <a:solidFill>
                <a:schemeClr val="accent6">
                  <a:lumMod val="75000"/>
                </a:schemeClr>
              </a:solidFill>
              <a:latin typeface="宋体"/>
              <a:cs typeface="Courier New"/>
            </a:endParaRPr>
          </a:p>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Times New Roman"/>
                <a:ea typeface="方正细黑一简体"/>
                <a:cs typeface="Times New Roman"/>
              </a:rPr>
              <a:t>《中共中央关于党的百年奋斗重大成就和历史经验的决议》指出：党的十八大以来，中国特色社会主义进入新时代。以习近平同志为核心的党中央统筹把握中华民族伟大复兴战略全局和世界百年未有之大变局，强调中国特色社会主义新时代是在新的历史条件下继续夺取中国特色社会主义伟大胜利的时代，是逐步实现全体人民共同富裕的时代，是奋力实现中华民族伟大复兴中国梦的时代，是我国不断为人类作出更大贡献的时代。中国特色社会主义进入了新时代，是我国发展新的历史方位</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2553"/>
            <a:ext cx="10975658" cy="6730823"/>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．你认为中国特色社会主义进入新时代意味着什么？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中国特色社会主义进入新时代，意味着近代以来久经磨难的中华民族迎来了从站起来、富起来到强起来的伟大飞跃，迎来了实现中华民族伟大复兴的光明前景；意味着科学社会主义在二十一世纪的中国焕发出强大生机活力，在世界上高高举起了中国特色社会主义伟大旗帜；意味着中国特色社会主义道路、理论、制度、文化不断发展，拓展了发展中国家走向现代化的途径，给世界上那些既希望加快发展又希望保持自身独立性的国家和民族提供了全新选择，为解决人类问题贡献了中国智慧和中国方案。</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．新时代党应该如何坚持好、发展好中国特色社会主义？</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要把新时代坚持和发展中国特色社会主义这场伟大社会革命进行好，在实践中不断丰富中国特色社会主义的实践特色、理论特色、民族特色、时代特色，在新的历史条件下把党和国家各项事业继续推向前进。</a:t>
            </a:r>
            <a:endParaRPr lang="zh-CN" altLang="zh-CN" sz="1050" kern="100" dirty="0">
              <a:effectLst/>
              <a:latin typeface="宋体"/>
              <a:cs typeface="Courier New"/>
            </a:endParaRPr>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0521" y="764704"/>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深刻理解新时代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新</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的丰富内涵</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674836693"/>
              </p:ext>
            </p:extLst>
          </p:nvPr>
        </p:nvGraphicFramePr>
        <p:xfrm>
          <a:off x="624979" y="2464296"/>
          <a:ext cx="10801200" cy="2980928"/>
        </p:xfrm>
        <a:graphic>
          <a:graphicData uri="http://schemas.openxmlformats.org/drawingml/2006/table">
            <a:tbl>
              <a:tblPr/>
              <a:tblGrid>
                <a:gridCol w="1024206"/>
                <a:gridCol w="9776994"/>
              </a:tblGrid>
              <a:tr h="2980928">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发展阶段</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新时代之</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，在于我们进入一个</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新的发展阶段</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，发展环境、发展条件都发生了新的变化，目标任务也发生了新的变化，已经从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未发展起来</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时期进入</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发展起来以后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时期。我国经济已由高速增长阶段转向高质量发展阶段，更凸显公平、正义</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584556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638291281"/>
              </p:ext>
            </p:extLst>
          </p:nvPr>
        </p:nvGraphicFramePr>
        <p:xfrm>
          <a:off x="336947" y="620688"/>
          <a:ext cx="11377264" cy="5976664"/>
        </p:xfrm>
        <a:graphic>
          <a:graphicData uri="http://schemas.openxmlformats.org/drawingml/2006/table">
            <a:tbl>
              <a:tblPr/>
              <a:tblGrid>
                <a:gridCol w="1095499"/>
                <a:gridCol w="10281765"/>
              </a:tblGrid>
              <a:tr h="395854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主要矛盾</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新时代之</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，在于我们面临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新的社会主要矛盾</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我国社会主要矛盾变化是中国特色社会主义进入新时代的基本依据。我国社会主要矛盾已经转化为人民日益增长的美好生活需要和不平衡不充分的发展之间的矛盾，这深刻揭示了当前我国人民生活状况和社会发展状况的时代特色，也对党和国家各方面工作提出了新的实践要</a:t>
                      </a:r>
                      <a:r>
                        <a:rPr lang="zh-CN" sz="2800" b="1" kern="100" dirty="0" smtClean="0">
                          <a:effectLst/>
                          <a:latin typeface="Times New Roman"/>
                          <a:ea typeface="方正细黑一简体"/>
                          <a:cs typeface="Times New Roman"/>
                        </a:rPr>
                        <a:t>求</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811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奋斗目标</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新时代之</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，在于我们迈向</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新的奋斗目标</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。新时代标注了历史新节点，在新的坐标系上确定了新的奋斗目标：</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新时代是决胜全面建成小康社会、进而全面建设社会主义现代化强国的时代。</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68995" y="11663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．中国共产党团结带领全国人民，经过长期努力，推动中国特色社会主义进入了新时代，我国发展站在新的历史方位。从中华人民共和国发展史和中华民族发展史看，中国特色社会主义进入新时代意味着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为解决全人类问题贡献了中国智慧和中国方案</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我国迎来了实现中华民族伟大复兴的光明前景</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我国迎来了从站起来、富起来到强起来的伟大飞跃</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为广大发展中国家走向现代化提供全新选择</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9301"/>
            <a:ext cx="10744412" cy="4525963"/>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从中华人民共和国发展史和中华民族发展史来看，中国特色社会主义进入新时代，意味着我国迎来了从站起来、富起来到强起来的伟大飞跃，迎来了实现中华民族伟大复兴的光明前景，</a:t>
            </a:r>
            <a:r>
              <a:rPr lang="zh-CN" altLang="zh-CN" b="1" kern="100" dirty="0">
                <a:latin typeface="宋体"/>
                <a:cs typeface="宋体"/>
              </a:rPr>
              <a:t>②③</a:t>
            </a:r>
            <a:r>
              <a:rPr lang="zh-CN" altLang="zh-CN" b="1" kern="100" dirty="0">
                <a:latin typeface="Times New Roman"/>
                <a:ea typeface="方正细黑一简体"/>
                <a:cs typeface="Times New Roman"/>
              </a:rPr>
              <a:t>符合题意。</a:t>
            </a:r>
            <a:r>
              <a:rPr lang="zh-CN" altLang="zh-CN" b="1" kern="100" dirty="0">
                <a:latin typeface="宋体"/>
                <a:cs typeface="宋体"/>
              </a:rPr>
              <a:t>①④</a:t>
            </a:r>
            <a:r>
              <a:rPr lang="zh-CN" altLang="zh-CN" b="1" kern="100" dirty="0">
                <a:latin typeface="Times New Roman"/>
                <a:ea typeface="方正细黑一简体"/>
                <a:cs typeface="Times New Roman"/>
              </a:rPr>
              <a:t>是中国特色社会主义进入新时代对世界的意义，不符合题意。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43201"/>
            <a:ext cx="11248468" cy="6110136"/>
          </a:xfrm>
        </p:spPr>
        <p:txBody>
          <a:bodyPr>
            <a:noAutofit/>
          </a:bodyPr>
          <a:lstStyle/>
          <a:p>
            <a:pPr indent="713740" algn="just">
              <a:lnSpc>
                <a:spcPct val="130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．在学习了中国特色社会主义进入新时代的内容后，同学们对新时代有了自己的认识。下面是他们对新时代的理解，其中错误的是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．小华：中国特色社会主义新时代就是全面建成小康社会，实现了共同富裕的时代</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．小强：中国特色社会主义进入新时代是因为我国在改革开放和社会主义现代化建设方面取得了巨大成就</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．小明：中国特色社会主义新时代是决胜全面建成小康社会、进而全面建设社会主义现代化强国的时代</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．小红：中国特色社会主义进入新时代后，我国仍处于并将长期处于社会主义初级阶段的基本国情没有</a:t>
            </a:r>
            <a:r>
              <a:rPr lang="zh-CN" altLang="zh-CN" b="1" kern="100" dirty="0" smtClean="0">
                <a:latin typeface="Times New Roman"/>
                <a:ea typeface="方正细黑一简体"/>
                <a:cs typeface="Times New Roman"/>
              </a:rPr>
              <a:t>变</a:t>
            </a:r>
            <a:endParaRPr lang="zh-CN" altLang="zh-CN" kern="100" dirty="0">
              <a:latin typeface="宋体"/>
              <a:cs typeface="Courier New"/>
            </a:endParaRPr>
          </a:p>
        </p:txBody>
      </p:sp>
    </p:spTree>
    <p:extLst>
      <p:ext uri="{BB962C8B-B14F-4D97-AF65-F5344CB8AC3E}">
        <p14:creationId xmlns:p14="http://schemas.microsoft.com/office/powerpoint/2010/main" val="34584556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767" y="1340768"/>
            <a:ext cx="10744412" cy="3805880"/>
          </a:xfrm>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本题是逆向选择题，</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实现了共同富裕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这一说法不符合现实，错误，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正确但不符合题意。</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3510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．中国特色社会主义进入了新时代，这是我国发展新的历史方位。某班同学以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新的历史方位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为题开展综合探究，提出以下要点，其中正确的是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我国不断为人类作出更大贡献　</a:t>
            </a:r>
            <a:r>
              <a:rPr lang="zh-CN" altLang="zh-CN" b="1" kern="100" dirty="0">
                <a:latin typeface="宋体"/>
                <a:cs typeface="宋体"/>
              </a:rPr>
              <a:t>②</a:t>
            </a:r>
            <a:r>
              <a:rPr lang="zh-CN" altLang="zh-CN" b="1" kern="100" dirty="0">
                <a:latin typeface="Times New Roman"/>
                <a:ea typeface="方正细黑一简体"/>
                <a:cs typeface="Times New Roman"/>
              </a:rPr>
              <a:t>新时代必须一以贯之坚持和发展中国特色社会主义　</a:t>
            </a:r>
            <a:r>
              <a:rPr lang="zh-CN" altLang="zh-CN" b="1" kern="100" dirty="0">
                <a:latin typeface="宋体"/>
                <a:cs typeface="宋体"/>
              </a:rPr>
              <a:t>③</a:t>
            </a:r>
            <a:r>
              <a:rPr lang="zh-CN" altLang="zh-CN" b="1" kern="100" dirty="0">
                <a:latin typeface="Times New Roman"/>
                <a:ea typeface="方正细黑一简体"/>
                <a:cs typeface="Times New Roman"/>
              </a:rPr>
              <a:t>中华民族实现了从站起来到强起来的伟大飞跃　</a:t>
            </a:r>
            <a:r>
              <a:rPr lang="zh-CN" altLang="zh-CN" b="1" kern="100" dirty="0">
                <a:latin typeface="宋体"/>
                <a:cs typeface="宋体"/>
              </a:rPr>
              <a:t>④</a:t>
            </a:r>
            <a:r>
              <a:rPr lang="zh-CN" altLang="zh-CN" b="1" kern="100" dirty="0">
                <a:latin typeface="Times New Roman"/>
                <a:ea typeface="方正细黑一简体"/>
                <a:cs typeface="Times New Roman"/>
              </a:rPr>
              <a:t>我国全体人民将实现同步富裕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17570208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我国不断为人类作出更大贡献、新时代必须一以贯之坚持和发展中国特色社会主义符合新时代的特点和要求，</a:t>
            </a:r>
            <a:r>
              <a:rPr lang="zh-CN" altLang="zh-CN" b="1" kern="100" dirty="0">
                <a:latin typeface="宋体"/>
                <a:cs typeface="宋体"/>
              </a:rPr>
              <a:t>①②</a:t>
            </a:r>
            <a:r>
              <a:rPr lang="zh-CN" altLang="zh-CN" b="1" kern="100" dirty="0">
                <a:latin typeface="Times New Roman"/>
                <a:ea typeface="方正细黑一简体"/>
                <a:cs typeface="Times New Roman"/>
              </a:rPr>
              <a:t>正确。新时代中华民族迎来了从站起来、富起来到强起来的伟大飞跃，</a:t>
            </a:r>
            <a:r>
              <a:rPr lang="zh-CN" altLang="zh-CN" b="1" kern="100" dirty="0">
                <a:latin typeface="宋体"/>
                <a:cs typeface="宋体"/>
              </a:rPr>
              <a:t>③</a:t>
            </a:r>
            <a:r>
              <a:rPr lang="zh-CN" altLang="zh-CN" b="1" kern="100" dirty="0">
                <a:latin typeface="Times New Roman"/>
                <a:ea typeface="方正细黑一简体"/>
                <a:cs typeface="Times New Roman"/>
              </a:rPr>
              <a:t>错误。新时代我国将逐步实现全体人民共同富裕，而不能同步实现富裕，</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16610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．迈向新征程，千千万万奋斗在各行各业的劳动者，在平凡的岗位上创造了不平凡的业绩，以实际行动诠释了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社会主义是干出来的，新时代是奋斗出来的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。这告诉我们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一代人有一代人的使命，一代人有一代人的担当</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新时代属于每一个人，每一个人都是新时代的见证者、开创者、建设者　</a:t>
            </a:r>
            <a:r>
              <a:rPr lang="zh-CN" altLang="zh-CN" b="1" kern="100" dirty="0">
                <a:latin typeface="宋体"/>
                <a:cs typeface="宋体"/>
              </a:rPr>
              <a:t>③</a:t>
            </a:r>
            <a:r>
              <a:rPr lang="zh-CN" altLang="zh-CN" b="1" kern="100" dirty="0">
                <a:latin typeface="Times New Roman"/>
                <a:ea typeface="方正细黑一简体"/>
                <a:cs typeface="Times New Roman"/>
              </a:rPr>
              <a:t>新时代必须一以贯之坚持和发展中国特色社会主义　</a:t>
            </a:r>
            <a:r>
              <a:rPr lang="zh-CN" altLang="zh-CN" b="1" kern="100" dirty="0">
                <a:latin typeface="宋体"/>
                <a:cs typeface="宋体"/>
              </a:rPr>
              <a:t>④</a:t>
            </a:r>
            <a:r>
              <a:rPr lang="zh-CN" altLang="zh-CN" b="1" kern="100" dirty="0">
                <a:latin typeface="Times New Roman"/>
                <a:ea typeface="方正细黑一简体"/>
                <a:cs typeface="Times New Roman"/>
              </a:rPr>
              <a:t>新时代意味着中华民族迎来了从站起来、富起来到强起来的伟大飞跃</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5267530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千千万万奋斗在各行各业的劳动者，在平凡的岗位上创造了不平凡的业绩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说明新时代属于每一个人，每一个人都是新时代的见证者、开创者、建设者，</a:t>
            </a:r>
            <a:r>
              <a:rPr lang="zh-CN" altLang="zh-CN" b="1" kern="100" dirty="0">
                <a:latin typeface="宋体"/>
                <a:cs typeface="宋体"/>
              </a:rPr>
              <a:t>②</a:t>
            </a:r>
            <a:r>
              <a:rPr lang="zh-CN" altLang="zh-CN" b="1" kern="100" dirty="0">
                <a:latin typeface="Times New Roman"/>
                <a:ea typeface="方正细黑一简体"/>
                <a:cs typeface="Times New Roman"/>
              </a:rPr>
              <a:t>正确。广大劳动者以实际行动诠释了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社会主义是干出来的，新时代是奋斗出来的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，说明每代人都要有使命、有担当，</a:t>
            </a:r>
            <a:r>
              <a:rPr lang="zh-CN" altLang="zh-CN" b="1" kern="100" dirty="0">
                <a:latin typeface="宋体"/>
                <a:cs typeface="宋体"/>
              </a:rPr>
              <a:t>①</a:t>
            </a:r>
            <a:r>
              <a:rPr lang="zh-CN" altLang="zh-CN" b="1" kern="100" dirty="0">
                <a:latin typeface="Times New Roman"/>
                <a:ea typeface="方正细黑一简体"/>
                <a:cs typeface="Times New Roman"/>
              </a:rPr>
              <a:t>正确。</a:t>
            </a:r>
            <a:r>
              <a:rPr lang="zh-CN" altLang="zh-CN" b="1" kern="100" dirty="0">
                <a:latin typeface="宋体"/>
                <a:cs typeface="宋体"/>
              </a:rPr>
              <a:t>③④</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527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768995" y="2276872"/>
            <a:ext cx="8208912" cy="21698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框题跟踪检测（七） 中国特色社会主义进入新时代</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372</TotalTime>
  <Words>7593</Words>
  <Application>Microsoft Office PowerPoint</Application>
  <PresentationFormat>自定义</PresentationFormat>
  <Paragraphs>310</Paragraphs>
  <Slides>69</Slides>
  <Notes>0</Notes>
  <HiddenSlides>0</HiddenSlides>
  <MMClips>0</MMClips>
  <ScaleCrop>false</ScaleCrop>
  <HeadingPairs>
    <vt:vector size="4" baseType="variant">
      <vt:variant>
        <vt:lpstr>主题</vt:lpstr>
      </vt:variant>
      <vt:variant>
        <vt:i4>1</vt:i4>
      </vt:variant>
      <vt:variant>
        <vt:lpstr>幻灯片标题</vt:lpstr>
      </vt:variant>
      <vt:variant>
        <vt:i4>69</vt:i4>
      </vt:variant>
    </vt:vector>
  </HeadingPairs>
  <TitlesOfParts>
    <vt:vector size="7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193</cp:revision>
  <dcterms:created xsi:type="dcterms:W3CDTF">2021-04-02T06:41:31Z</dcterms:created>
  <dcterms:modified xsi:type="dcterms:W3CDTF">2023-08-25T01:26:48Z</dcterms:modified>
</cp:coreProperties>
</file>